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4"/>
  </p:notesMasterIdLst>
  <p:sldIdLst>
    <p:sldId id="256" r:id="rId2"/>
    <p:sldId id="258" r:id="rId3"/>
    <p:sldId id="260" r:id="rId4"/>
    <p:sldId id="262" r:id="rId5"/>
    <p:sldId id="259" r:id="rId6"/>
    <p:sldId id="261" r:id="rId7"/>
    <p:sldId id="264" r:id="rId8"/>
    <p:sldId id="266" r:id="rId9"/>
    <p:sldId id="265" r:id="rId10"/>
    <p:sldId id="263" r:id="rId11"/>
    <p:sldId id="257"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A5AFDDB-00B8-45C9-9F55-B05142A3238E}" v="123" dt="2025-06-19T14:23:40.5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5470" autoAdjust="0"/>
  </p:normalViewPr>
  <p:slideViewPr>
    <p:cSldViewPr snapToGrid="0">
      <p:cViewPr varScale="1">
        <p:scale>
          <a:sx n="46" d="100"/>
          <a:sy n="46" d="100"/>
        </p:scale>
        <p:origin x="1444"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y Acreman" userId="05415c4dcfc197a9" providerId="LiveId" clId="{8A5AFDDB-00B8-45C9-9F55-B05142A3238E}"/>
    <pc:docChg chg="undo custSel addSld modSld sldOrd">
      <pc:chgData name="Andy Acreman" userId="05415c4dcfc197a9" providerId="LiveId" clId="{8A5AFDDB-00B8-45C9-9F55-B05142A3238E}" dt="2025-06-19T14:23:40.539" v="10388" actId="6549"/>
      <pc:docMkLst>
        <pc:docMk/>
      </pc:docMkLst>
      <pc:sldChg chg="modSp mod modNotesTx">
        <pc:chgData name="Andy Acreman" userId="05415c4dcfc197a9" providerId="LiveId" clId="{8A5AFDDB-00B8-45C9-9F55-B05142A3238E}" dt="2025-06-18T17:18:19.739" v="10250" actId="12"/>
        <pc:sldMkLst>
          <pc:docMk/>
          <pc:sldMk cId="3270097547" sldId="256"/>
        </pc:sldMkLst>
        <pc:spChg chg="mod">
          <ac:chgData name="Andy Acreman" userId="05415c4dcfc197a9" providerId="LiveId" clId="{8A5AFDDB-00B8-45C9-9F55-B05142A3238E}" dt="2025-06-18T12:57:59.359" v="1632" actId="122"/>
          <ac:spMkLst>
            <pc:docMk/>
            <pc:sldMk cId="3270097547" sldId="256"/>
            <ac:spMk id="2" creationId="{A41C11FA-507A-BADE-01B0-84686CD5810D}"/>
          </ac:spMkLst>
        </pc:spChg>
      </pc:sldChg>
      <pc:sldChg chg="modSp mod ord modAnim modNotesTx">
        <pc:chgData name="Andy Acreman" userId="05415c4dcfc197a9" providerId="LiveId" clId="{8A5AFDDB-00B8-45C9-9F55-B05142A3238E}" dt="2025-06-19T14:20:44.045" v="10361" actId="6549"/>
        <pc:sldMkLst>
          <pc:docMk/>
          <pc:sldMk cId="1512192516" sldId="257"/>
        </pc:sldMkLst>
        <pc:spChg chg="mod">
          <ac:chgData name="Andy Acreman" userId="05415c4dcfc197a9" providerId="LiveId" clId="{8A5AFDDB-00B8-45C9-9F55-B05142A3238E}" dt="2025-06-18T12:57:09.773" v="1607" actId="5793"/>
          <ac:spMkLst>
            <pc:docMk/>
            <pc:sldMk cId="1512192516" sldId="257"/>
            <ac:spMk id="2" creationId="{586DB160-7A22-71A3-A01F-A29D191D40A2}"/>
          </ac:spMkLst>
        </pc:spChg>
        <pc:spChg chg="mod">
          <ac:chgData name="Andy Acreman" userId="05415c4dcfc197a9" providerId="LiveId" clId="{8A5AFDDB-00B8-45C9-9F55-B05142A3238E}" dt="2025-06-19T14:17:49.366" v="10353" actId="20577"/>
          <ac:spMkLst>
            <pc:docMk/>
            <pc:sldMk cId="1512192516" sldId="257"/>
            <ac:spMk id="3" creationId="{6B5962D2-ED63-8455-EAD8-3FF3A783946E}"/>
          </ac:spMkLst>
        </pc:spChg>
      </pc:sldChg>
      <pc:sldChg chg="modSp new mod modAnim modNotesTx">
        <pc:chgData name="Andy Acreman" userId="05415c4dcfc197a9" providerId="LiveId" clId="{8A5AFDDB-00B8-45C9-9F55-B05142A3238E}" dt="2025-06-19T14:08:28.418" v="10272"/>
        <pc:sldMkLst>
          <pc:docMk/>
          <pc:sldMk cId="178746167" sldId="258"/>
        </pc:sldMkLst>
        <pc:spChg chg="mod">
          <ac:chgData name="Andy Acreman" userId="05415c4dcfc197a9" providerId="LiveId" clId="{8A5AFDDB-00B8-45C9-9F55-B05142A3238E}" dt="2025-06-18T16:10:14.157" v="6799" actId="20577"/>
          <ac:spMkLst>
            <pc:docMk/>
            <pc:sldMk cId="178746167" sldId="258"/>
            <ac:spMk id="2" creationId="{C97FB06D-D44E-506F-E49F-1DC9C12B07EE}"/>
          </ac:spMkLst>
        </pc:spChg>
        <pc:spChg chg="mod">
          <ac:chgData name="Andy Acreman" userId="05415c4dcfc197a9" providerId="LiveId" clId="{8A5AFDDB-00B8-45C9-9F55-B05142A3238E}" dt="2025-06-18T16:11:59.379" v="6859" actId="20577"/>
          <ac:spMkLst>
            <pc:docMk/>
            <pc:sldMk cId="178746167" sldId="258"/>
            <ac:spMk id="3" creationId="{3FF55056-21BC-A56A-212D-CD0EEE2937D3}"/>
          </ac:spMkLst>
        </pc:spChg>
      </pc:sldChg>
      <pc:sldChg chg="modSp new mod modNotesTx">
        <pc:chgData name="Andy Acreman" userId="05415c4dcfc197a9" providerId="LiveId" clId="{8A5AFDDB-00B8-45C9-9F55-B05142A3238E}" dt="2025-06-18T16:27:24.994" v="8396" actId="20577"/>
        <pc:sldMkLst>
          <pc:docMk/>
          <pc:sldMk cId="1825317430" sldId="259"/>
        </pc:sldMkLst>
        <pc:spChg chg="mod">
          <ac:chgData name="Andy Acreman" userId="05415c4dcfc197a9" providerId="LiveId" clId="{8A5AFDDB-00B8-45C9-9F55-B05142A3238E}" dt="2025-06-18T12:48:24.756" v="1512" actId="14100"/>
          <ac:spMkLst>
            <pc:docMk/>
            <pc:sldMk cId="1825317430" sldId="259"/>
            <ac:spMk id="2" creationId="{18386115-D825-0FF0-3E95-0E0F1F5EF42B}"/>
          </ac:spMkLst>
        </pc:spChg>
        <pc:spChg chg="mod">
          <ac:chgData name="Andy Acreman" userId="05415c4dcfc197a9" providerId="LiveId" clId="{8A5AFDDB-00B8-45C9-9F55-B05142A3238E}" dt="2025-06-18T12:53:08.921" v="1553" actId="207"/>
          <ac:spMkLst>
            <pc:docMk/>
            <pc:sldMk cId="1825317430" sldId="259"/>
            <ac:spMk id="3" creationId="{F37B5106-0075-6529-D03F-ED725A7C310D}"/>
          </ac:spMkLst>
        </pc:spChg>
      </pc:sldChg>
      <pc:sldChg chg="modSp new mod ord modAnim modNotesTx">
        <pc:chgData name="Andy Acreman" userId="05415c4dcfc197a9" providerId="LiveId" clId="{8A5AFDDB-00B8-45C9-9F55-B05142A3238E}" dt="2025-06-19T14:12:53.816" v="10321" actId="20577"/>
        <pc:sldMkLst>
          <pc:docMk/>
          <pc:sldMk cId="3707079448" sldId="260"/>
        </pc:sldMkLst>
        <pc:spChg chg="mod">
          <ac:chgData name="Andy Acreman" userId="05415c4dcfc197a9" providerId="LiveId" clId="{8A5AFDDB-00B8-45C9-9F55-B05142A3238E}" dt="2025-06-18T13:09:30.869" v="1903" actId="14100"/>
          <ac:spMkLst>
            <pc:docMk/>
            <pc:sldMk cId="3707079448" sldId="260"/>
            <ac:spMk id="2" creationId="{C21CA63B-47AB-56EA-8FBD-B6DFF18D4C8A}"/>
          </ac:spMkLst>
        </pc:spChg>
        <pc:spChg chg="mod">
          <ac:chgData name="Andy Acreman" userId="05415c4dcfc197a9" providerId="LiveId" clId="{8A5AFDDB-00B8-45C9-9F55-B05142A3238E}" dt="2025-06-19T14:12:53.816" v="10321" actId="20577"/>
          <ac:spMkLst>
            <pc:docMk/>
            <pc:sldMk cId="3707079448" sldId="260"/>
            <ac:spMk id="3" creationId="{360BA5D2-A04C-D82B-3836-D81339EF48B2}"/>
          </ac:spMkLst>
        </pc:spChg>
      </pc:sldChg>
      <pc:sldChg chg="modSp new mod modAnim modNotesTx">
        <pc:chgData name="Andy Acreman" userId="05415c4dcfc197a9" providerId="LiveId" clId="{8A5AFDDB-00B8-45C9-9F55-B05142A3238E}" dt="2025-06-19T14:09:35.418" v="10279"/>
        <pc:sldMkLst>
          <pc:docMk/>
          <pc:sldMk cId="321581759" sldId="261"/>
        </pc:sldMkLst>
        <pc:spChg chg="mod">
          <ac:chgData name="Andy Acreman" userId="05415c4dcfc197a9" providerId="LiveId" clId="{8A5AFDDB-00B8-45C9-9F55-B05142A3238E}" dt="2025-06-18T13:19:15.928" v="2018" actId="20577"/>
          <ac:spMkLst>
            <pc:docMk/>
            <pc:sldMk cId="321581759" sldId="261"/>
            <ac:spMk id="2" creationId="{DC33B80B-F4F7-F79A-BEF9-49A2D23BA4D3}"/>
          </ac:spMkLst>
        </pc:spChg>
        <pc:spChg chg="mod">
          <ac:chgData name="Andy Acreman" userId="05415c4dcfc197a9" providerId="LiveId" clId="{8A5AFDDB-00B8-45C9-9F55-B05142A3238E}" dt="2025-06-18T13:23:00.877" v="2074" actId="20577"/>
          <ac:spMkLst>
            <pc:docMk/>
            <pc:sldMk cId="321581759" sldId="261"/>
            <ac:spMk id="3" creationId="{52A779FC-6BC4-6F7F-82FB-E5F101531F8E}"/>
          </ac:spMkLst>
        </pc:spChg>
      </pc:sldChg>
      <pc:sldChg chg="modSp new mod modAnim modNotesTx">
        <pc:chgData name="Andy Acreman" userId="05415c4dcfc197a9" providerId="LiveId" clId="{8A5AFDDB-00B8-45C9-9F55-B05142A3238E}" dt="2025-06-19T14:09:19.799" v="10277"/>
        <pc:sldMkLst>
          <pc:docMk/>
          <pc:sldMk cId="1042468588" sldId="262"/>
        </pc:sldMkLst>
        <pc:spChg chg="mod">
          <ac:chgData name="Andy Acreman" userId="05415c4dcfc197a9" providerId="LiveId" clId="{8A5AFDDB-00B8-45C9-9F55-B05142A3238E}" dt="2025-06-18T12:55:02.560" v="1575" actId="1076"/>
          <ac:spMkLst>
            <pc:docMk/>
            <pc:sldMk cId="1042468588" sldId="262"/>
            <ac:spMk id="2" creationId="{B96B2B6C-751C-03DF-A4C3-C2D228ACFBCB}"/>
          </ac:spMkLst>
        </pc:spChg>
        <pc:spChg chg="mod">
          <ac:chgData name="Andy Acreman" userId="05415c4dcfc197a9" providerId="LiveId" clId="{8A5AFDDB-00B8-45C9-9F55-B05142A3238E}" dt="2025-06-18T12:56:20.582" v="1587" actId="27636"/>
          <ac:spMkLst>
            <pc:docMk/>
            <pc:sldMk cId="1042468588" sldId="262"/>
            <ac:spMk id="3" creationId="{AC0F7572-C1E7-E009-DE47-D8C1B578F22B}"/>
          </ac:spMkLst>
        </pc:spChg>
      </pc:sldChg>
      <pc:sldChg chg="modSp new mod ord modAnim modNotesTx">
        <pc:chgData name="Andy Acreman" userId="05415c4dcfc197a9" providerId="LiveId" clId="{8A5AFDDB-00B8-45C9-9F55-B05142A3238E}" dt="2025-06-19T14:23:40.539" v="10388" actId="6549"/>
        <pc:sldMkLst>
          <pc:docMk/>
          <pc:sldMk cId="3690976855" sldId="263"/>
        </pc:sldMkLst>
        <pc:spChg chg="mod">
          <ac:chgData name="Andy Acreman" userId="05415c4dcfc197a9" providerId="LiveId" clId="{8A5AFDDB-00B8-45C9-9F55-B05142A3238E}" dt="2025-06-18T12:45:40.840" v="1506" actId="1076"/>
          <ac:spMkLst>
            <pc:docMk/>
            <pc:sldMk cId="3690976855" sldId="263"/>
            <ac:spMk id="2" creationId="{4DEE8F0F-E7B7-FB05-FDAD-043D9D7F260D}"/>
          </ac:spMkLst>
        </pc:spChg>
        <pc:spChg chg="mod">
          <ac:chgData name="Andy Acreman" userId="05415c4dcfc197a9" providerId="LiveId" clId="{8A5AFDDB-00B8-45C9-9F55-B05142A3238E}" dt="2025-06-19T14:23:40.539" v="10388" actId="6549"/>
          <ac:spMkLst>
            <pc:docMk/>
            <pc:sldMk cId="3690976855" sldId="263"/>
            <ac:spMk id="3" creationId="{8836561C-C1B1-BF7D-7125-25F0B1491E8E}"/>
          </ac:spMkLst>
        </pc:spChg>
      </pc:sldChg>
      <pc:sldChg chg="modSp add mod modAnim modNotesTx">
        <pc:chgData name="Andy Acreman" userId="05415c4dcfc197a9" providerId="LiveId" clId="{8A5AFDDB-00B8-45C9-9F55-B05142A3238E}" dt="2025-06-19T14:15:30.374" v="10326" actId="313"/>
        <pc:sldMkLst>
          <pc:docMk/>
          <pc:sldMk cId="4005702850" sldId="264"/>
        </pc:sldMkLst>
        <pc:spChg chg="mod">
          <ac:chgData name="Andy Acreman" userId="05415c4dcfc197a9" providerId="LiveId" clId="{8A5AFDDB-00B8-45C9-9F55-B05142A3238E}" dt="2025-06-18T13:19:09.570" v="2014" actId="20577"/>
          <ac:spMkLst>
            <pc:docMk/>
            <pc:sldMk cId="4005702850" sldId="264"/>
            <ac:spMk id="2" creationId="{34A451C3-0A03-DDAD-911C-37F1B62263C3}"/>
          </ac:spMkLst>
        </pc:spChg>
        <pc:spChg chg="mod">
          <ac:chgData name="Andy Acreman" userId="05415c4dcfc197a9" providerId="LiveId" clId="{8A5AFDDB-00B8-45C9-9F55-B05142A3238E}" dt="2025-06-19T14:15:30.374" v="10326" actId="313"/>
          <ac:spMkLst>
            <pc:docMk/>
            <pc:sldMk cId="4005702850" sldId="264"/>
            <ac:spMk id="3" creationId="{5BDEA2E6-F458-D447-43BE-DCCC5C72360F}"/>
          </ac:spMkLst>
        </pc:spChg>
      </pc:sldChg>
      <pc:sldChg chg="modSp add mod modAnim modNotesTx">
        <pc:chgData name="Andy Acreman" userId="05415c4dcfc197a9" providerId="LiveId" clId="{8A5AFDDB-00B8-45C9-9F55-B05142A3238E}" dt="2025-06-19T14:10:19.382" v="10285"/>
        <pc:sldMkLst>
          <pc:docMk/>
          <pc:sldMk cId="4014873422" sldId="265"/>
        </pc:sldMkLst>
        <pc:spChg chg="mod">
          <ac:chgData name="Andy Acreman" userId="05415c4dcfc197a9" providerId="LiveId" clId="{8A5AFDDB-00B8-45C9-9F55-B05142A3238E}" dt="2025-06-18T16:34:44.257" v="8722" actId="20577"/>
          <ac:spMkLst>
            <pc:docMk/>
            <pc:sldMk cId="4014873422" sldId="265"/>
            <ac:spMk id="2" creationId="{40196C37-83AF-7A7D-E96B-6743E395A7AF}"/>
          </ac:spMkLst>
        </pc:spChg>
        <pc:spChg chg="mod">
          <ac:chgData name="Andy Acreman" userId="05415c4dcfc197a9" providerId="LiveId" clId="{8A5AFDDB-00B8-45C9-9F55-B05142A3238E}" dt="2025-06-18T16:37:19.807" v="8791" actId="114"/>
          <ac:spMkLst>
            <pc:docMk/>
            <pc:sldMk cId="4014873422" sldId="265"/>
            <ac:spMk id="3" creationId="{8D2229B7-FBFC-C4DA-B024-EA5FE9BBF709}"/>
          </ac:spMkLst>
        </pc:spChg>
      </pc:sldChg>
      <pc:sldChg chg="modSp add mod modNotesTx">
        <pc:chgData name="Andy Acreman" userId="05415c4dcfc197a9" providerId="LiveId" clId="{8A5AFDDB-00B8-45C9-9F55-B05142A3238E}" dt="2025-06-19T14:09:58.585" v="10283" actId="27636"/>
        <pc:sldMkLst>
          <pc:docMk/>
          <pc:sldMk cId="4118199877" sldId="266"/>
        </pc:sldMkLst>
        <pc:spChg chg="mod">
          <ac:chgData name="Andy Acreman" userId="05415c4dcfc197a9" providerId="LiveId" clId="{8A5AFDDB-00B8-45C9-9F55-B05142A3238E}" dt="2025-06-18T16:49:40.422" v="8949" actId="20577"/>
          <ac:spMkLst>
            <pc:docMk/>
            <pc:sldMk cId="4118199877" sldId="266"/>
            <ac:spMk id="2" creationId="{5A03608A-D650-D2CE-5308-F32D1786ECDA}"/>
          </ac:spMkLst>
        </pc:spChg>
        <pc:spChg chg="mod">
          <ac:chgData name="Andy Acreman" userId="05415c4dcfc197a9" providerId="LiveId" clId="{8A5AFDDB-00B8-45C9-9F55-B05142A3238E}" dt="2025-06-19T14:09:58.585" v="10283" actId="27636"/>
          <ac:spMkLst>
            <pc:docMk/>
            <pc:sldMk cId="4118199877" sldId="266"/>
            <ac:spMk id="3" creationId="{1F8E10CA-AC60-FE10-F6AD-EF3860170388}"/>
          </ac:spMkLst>
        </pc:spChg>
      </pc:sldChg>
      <pc:sldChg chg="modSp add mod modAnim modNotesTx">
        <pc:chgData name="Andy Acreman" userId="05415c4dcfc197a9" providerId="LiveId" clId="{8A5AFDDB-00B8-45C9-9F55-B05142A3238E}" dt="2025-06-19T14:23:14.218" v="10386" actId="114"/>
        <pc:sldMkLst>
          <pc:docMk/>
          <pc:sldMk cId="3146976860" sldId="267"/>
        </pc:sldMkLst>
        <pc:spChg chg="mod">
          <ac:chgData name="Andy Acreman" userId="05415c4dcfc197a9" providerId="LiveId" clId="{8A5AFDDB-00B8-45C9-9F55-B05142A3238E}" dt="2025-06-19T14:22:16.533" v="10378" actId="255"/>
          <ac:spMkLst>
            <pc:docMk/>
            <pc:sldMk cId="3146976860" sldId="267"/>
            <ac:spMk id="3" creationId="{1596CF7A-E5DB-B418-125F-975CBF3EB9D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B34B98-982A-4B45-9D09-AECAC60A2148}" type="datetimeFigureOut">
              <a:rPr lang="en-GB" smtClean="0"/>
              <a:t>19/06/2025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CF6ED6-687C-4019-A4AD-CED7EA072A9A}" type="slidenum">
              <a:rPr lang="en-GB" smtClean="0"/>
              <a:t>‹#›</a:t>
            </a:fld>
            <a:endParaRPr lang="en-GB"/>
          </a:p>
        </p:txBody>
      </p:sp>
    </p:spTree>
    <p:extLst>
      <p:ext uri="{BB962C8B-B14F-4D97-AF65-F5344CB8AC3E}">
        <p14:creationId xmlns:p14="http://schemas.microsoft.com/office/powerpoint/2010/main" val="15222586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GB" sz="1400" b="1" dirty="0">
                <a:solidFill>
                  <a:schemeClr val="tx1"/>
                </a:solidFill>
              </a:rPr>
              <a:t>Joy’s talk last week is a hard act to follow!  Well, here I go!</a:t>
            </a:r>
          </a:p>
          <a:p>
            <a:pPr marL="0" indent="0">
              <a:buFont typeface="Arial" panose="020B0604020202020204" pitchFamily="34" charset="0"/>
              <a:buNone/>
            </a:pPr>
            <a:endParaRPr lang="en-GB" sz="1400" b="1" dirty="0">
              <a:solidFill>
                <a:schemeClr val="tx1"/>
              </a:solidFill>
            </a:endParaRPr>
          </a:p>
          <a:p>
            <a:pPr marL="285750" indent="-285750">
              <a:buFont typeface="Arial" panose="020B0604020202020204" pitchFamily="34" charset="0"/>
              <a:buChar char="•"/>
            </a:pPr>
            <a:r>
              <a:rPr lang="en-GB" sz="1400" b="1" dirty="0">
                <a:solidFill>
                  <a:schemeClr val="tx1"/>
                </a:solidFill>
              </a:rPr>
              <a:t>I was brought up as a child in the Anglican Church – choirs, robes, organs, candles etc.  My parents were devoted churchgoers.  I sang in the choir and learned to play the organ.  Joined the church’s Boys Brigade group along with all my friends.  Played for the BB in the inter-church football league and scored the winning goal in the cup final one year.  It was great fun, and there was a lot made of listening to the Bible being read two or three times per service – so I got to hear it a lot of the time – which was good for me.</a:t>
            </a:r>
          </a:p>
          <a:p>
            <a:pPr marL="285750" indent="-285750">
              <a:buFont typeface="Arial" panose="020B0604020202020204" pitchFamily="34" charset="0"/>
              <a:buChar char="•"/>
            </a:pPr>
            <a:endParaRPr lang="en-GB" sz="1400" b="1" dirty="0">
              <a:solidFill>
                <a:schemeClr val="tx1"/>
              </a:solidFill>
            </a:endParaRPr>
          </a:p>
          <a:p>
            <a:pPr marL="285750" indent="-285750">
              <a:buFont typeface="Arial" panose="020B0604020202020204" pitchFamily="34" charset="0"/>
              <a:buChar char="•"/>
            </a:pPr>
            <a:r>
              <a:rPr lang="en-GB" sz="1400" b="1" dirty="0">
                <a:solidFill>
                  <a:schemeClr val="tx1"/>
                </a:solidFill>
              </a:rPr>
              <a:t>One Sunday, in the choir, during a tedious sermon, I picked up a pew bible and started to read it from the beginning.  Genesis… Exodus… Leviticus… I’m not sure where I stopped – I might have carried on for months and months.</a:t>
            </a:r>
          </a:p>
          <a:p>
            <a:pPr marL="285750" indent="-285750">
              <a:buFont typeface="Arial" panose="020B0604020202020204" pitchFamily="34" charset="0"/>
              <a:buChar char="•"/>
            </a:pPr>
            <a:endParaRPr lang="en-GB" sz="1400" b="1" dirty="0">
              <a:solidFill>
                <a:schemeClr val="tx1"/>
              </a:solidFill>
            </a:endParaRPr>
          </a:p>
          <a:p>
            <a:pPr marL="285750" indent="-285750">
              <a:buFont typeface="Arial" panose="020B0604020202020204" pitchFamily="34" charset="0"/>
              <a:buChar char="•"/>
            </a:pPr>
            <a:r>
              <a:rPr lang="en-GB" sz="1400" b="1" dirty="0">
                <a:solidFill>
                  <a:schemeClr val="tx1"/>
                </a:solidFill>
              </a:rPr>
              <a:t>That church had no real concept of a personal relationship with Jesus, outside the corporate religious services – if they did, then they didn’t tell me!  But the youth group was led for a while by a curate who did seem to be quite evangelical, and he and some other guys used to take us on visits to lively evangelical and ‘charismatic’ Anglican churches in the Bristol area – ones that challenged you to believe for yourself.  I’m not sure when I really gained a living faith (in some senses, I’ve always believed even as a young child), but this all set me up for when I went to Oxford University as a student.</a:t>
            </a:r>
          </a:p>
          <a:p>
            <a:pPr marL="285750" indent="-285750">
              <a:buFont typeface="Arial" panose="020B0604020202020204" pitchFamily="34" charset="0"/>
              <a:buChar char="•"/>
            </a:pPr>
            <a:endParaRPr lang="en-GB" sz="1400" b="1" dirty="0">
              <a:solidFill>
                <a:schemeClr val="tx1"/>
              </a:solidFill>
            </a:endParaRPr>
          </a:p>
          <a:p>
            <a:pPr marL="285750" indent="-285750">
              <a:buFont typeface="Arial" panose="020B0604020202020204" pitchFamily="34" charset="0"/>
              <a:buChar char="•"/>
            </a:pPr>
            <a:r>
              <a:rPr lang="en-GB" sz="1400" b="1" dirty="0">
                <a:solidFill>
                  <a:schemeClr val="tx1"/>
                </a:solidFill>
              </a:rPr>
              <a:t>A group of students used to meet to study the bible and pray, and I joined in.  It seemed that the pages of scripture were ‘alive’ and certainly after a term or two I was definitely saved.</a:t>
            </a:r>
          </a:p>
          <a:p>
            <a:pPr marL="285750" indent="-285750">
              <a:buFont typeface="Arial" panose="020B0604020202020204" pitchFamily="34" charset="0"/>
              <a:buChar char="•"/>
            </a:pPr>
            <a:endParaRPr lang="en-GB" sz="1400" b="1" dirty="0">
              <a:solidFill>
                <a:schemeClr val="tx1"/>
              </a:solidFill>
            </a:endParaRPr>
          </a:p>
          <a:p>
            <a:pPr marL="285750" indent="-285750">
              <a:buFont typeface="Arial" panose="020B0604020202020204" pitchFamily="34" charset="0"/>
              <a:buChar char="•"/>
            </a:pPr>
            <a:r>
              <a:rPr lang="en-GB" sz="1400" b="1" dirty="0">
                <a:solidFill>
                  <a:schemeClr val="tx1"/>
                </a:solidFill>
              </a:rPr>
              <a:t>I failed to get into Year Two at Oxford, and so had to find another uni. – which was Royal Holloway College, London.  It was there that I encountered a certain Judith Margaret Adams, who was reading History and was a Christian.  We seemed to hit it off rather well!  And we both attended the Christian Union together.  In a year’s time I became President of the C.U.</a:t>
            </a:r>
          </a:p>
          <a:p>
            <a:pPr marL="0" indent="0">
              <a:buFont typeface="Arial" panose="020B0604020202020204" pitchFamily="34" charset="0"/>
              <a:buNone/>
            </a:pPr>
            <a:r>
              <a:rPr lang="en-GB" sz="1400" b="1" dirty="0">
                <a:solidFill>
                  <a:schemeClr val="tx1"/>
                </a:solidFill>
              </a:rPr>
              <a:t>  </a:t>
            </a:r>
          </a:p>
          <a:p>
            <a:pPr marL="285750" indent="-285750">
              <a:buFont typeface="Arial" panose="020B0604020202020204" pitchFamily="34" charset="0"/>
              <a:buChar char="•"/>
            </a:pPr>
            <a:r>
              <a:rPr lang="en-GB" sz="1400" b="1" dirty="0">
                <a:solidFill>
                  <a:schemeClr val="tx1"/>
                </a:solidFill>
              </a:rPr>
              <a:t>After my course, we delayed our wedding and I took a year out with Operation Mobilisation and spent it doing evangelism and church-planting in Ireland.  Our team leader was Phil Roberts who was about thirty and who was a strong theologian, with a library of books and a great teaching style.  He is one of my ‘minor’ hero’s then.  I probably grew faster as a Christian in that year than in any other single year of my life.  Thanks, Phil.</a:t>
            </a:r>
          </a:p>
          <a:p>
            <a:pPr marL="285750" indent="-285750">
              <a:buFont typeface="Arial" panose="020B0604020202020204" pitchFamily="34" charset="0"/>
              <a:buChar char="•"/>
            </a:pPr>
            <a:endParaRPr lang="en-GB" sz="1400" b="1" dirty="0">
              <a:solidFill>
                <a:schemeClr val="tx1"/>
              </a:solidFill>
            </a:endParaRPr>
          </a:p>
          <a:p>
            <a:pPr marL="285750" indent="-285750">
              <a:buFont typeface="Arial" panose="020B0604020202020204" pitchFamily="34" charset="0"/>
              <a:buChar char="•"/>
            </a:pPr>
            <a:r>
              <a:rPr lang="en-GB" sz="1400" b="1" dirty="0">
                <a:solidFill>
                  <a:schemeClr val="tx1"/>
                </a:solidFill>
              </a:rPr>
              <a:t>But I read a book during that year, called “Delighted In God” – a biography of a great Christian of the Nineteenth Century called George Muller.  It was written by another great Christian called Roger Steer.  All the quotations I will give are from his book or from the Bible.  George Muller was a truly amazing man with a testimony and lifestyle that totally gave glory to Jesus.  I learned so much as a young believer, and I am still learning from him today!</a:t>
            </a:r>
          </a:p>
        </p:txBody>
      </p:sp>
      <p:sp>
        <p:nvSpPr>
          <p:cNvPr id="4" name="Slide Number Placeholder 3"/>
          <p:cNvSpPr>
            <a:spLocks noGrp="1"/>
          </p:cNvSpPr>
          <p:nvPr>
            <p:ph type="sldNum" sz="quarter" idx="5"/>
          </p:nvPr>
        </p:nvSpPr>
        <p:spPr/>
        <p:txBody>
          <a:bodyPr/>
          <a:lstStyle/>
          <a:p>
            <a:fld id="{87CF6ED6-687C-4019-A4AD-CED7EA072A9A}" type="slidenum">
              <a:rPr lang="en-GB" smtClean="0"/>
              <a:t>1</a:t>
            </a:fld>
            <a:endParaRPr lang="en-GB"/>
          </a:p>
        </p:txBody>
      </p:sp>
    </p:spTree>
    <p:extLst>
      <p:ext uri="{BB962C8B-B14F-4D97-AF65-F5344CB8AC3E}">
        <p14:creationId xmlns:p14="http://schemas.microsoft.com/office/powerpoint/2010/main" val="23776543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GB" sz="1400" b="1" dirty="0"/>
              <a:t>This was a mighty outpouring of gratitude from a city that had been blessed by God through this great man.  And God was glorified by this day.</a:t>
            </a:r>
          </a:p>
          <a:p>
            <a:pPr marL="285750" indent="-285750">
              <a:buFont typeface="Arial" panose="020B0604020202020204" pitchFamily="34" charset="0"/>
              <a:buChar char="•"/>
            </a:pPr>
            <a:endParaRPr lang="en-GB" sz="1400" b="1" dirty="0"/>
          </a:p>
          <a:p>
            <a:pPr marL="285750" indent="-285750">
              <a:buFont typeface="Arial" panose="020B0604020202020204" pitchFamily="34" charset="0"/>
              <a:buChar char="•"/>
            </a:pPr>
            <a:r>
              <a:rPr lang="en-GB" sz="1400" b="1" dirty="0"/>
              <a:t>Would you like to think that half of Thurrock would turn out for your funeral?</a:t>
            </a:r>
          </a:p>
        </p:txBody>
      </p:sp>
      <p:sp>
        <p:nvSpPr>
          <p:cNvPr id="4" name="Slide Number Placeholder 3"/>
          <p:cNvSpPr>
            <a:spLocks noGrp="1"/>
          </p:cNvSpPr>
          <p:nvPr>
            <p:ph type="sldNum" sz="quarter" idx="5"/>
          </p:nvPr>
        </p:nvSpPr>
        <p:spPr/>
        <p:txBody>
          <a:bodyPr/>
          <a:lstStyle/>
          <a:p>
            <a:fld id="{87CF6ED6-687C-4019-A4AD-CED7EA072A9A}" type="slidenum">
              <a:rPr lang="en-GB" smtClean="0"/>
              <a:t>10</a:t>
            </a:fld>
            <a:endParaRPr lang="en-GB"/>
          </a:p>
        </p:txBody>
      </p:sp>
    </p:spTree>
    <p:extLst>
      <p:ext uri="{BB962C8B-B14F-4D97-AF65-F5344CB8AC3E}">
        <p14:creationId xmlns:p14="http://schemas.microsoft.com/office/powerpoint/2010/main" val="33931789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GB" sz="1400" b="1" dirty="0"/>
          </a:p>
        </p:txBody>
      </p:sp>
      <p:sp>
        <p:nvSpPr>
          <p:cNvPr id="4" name="Slide Number Placeholder 3"/>
          <p:cNvSpPr>
            <a:spLocks noGrp="1"/>
          </p:cNvSpPr>
          <p:nvPr>
            <p:ph type="sldNum" sz="quarter" idx="5"/>
          </p:nvPr>
        </p:nvSpPr>
        <p:spPr/>
        <p:txBody>
          <a:bodyPr/>
          <a:lstStyle/>
          <a:p>
            <a:fld id="{87CF6ED6-687C-4019-A4AD-CED7EA072A9A}" type="slidenum">
              <a:rPr lang="en-GB" smtClean="0"/>
              <a:t>11</a:t>
            </a:fld>
            <a:endParaRPr lang="en-GB"/>
          </a:p>
        </p:txBody>
      </p:sp>
    </p:spTree>
    <p:extLst>
      <p:ext uri="{BB962C8B-B14F-4D97-AF65-F5344CB8AC3E}">
        <p14:creationId xmlns:p14="http://schemas.microsoft.com/office/powerpoint/2010/main" val="16877289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31EA69-CEBF-B4FF-65C2-79DFDCCD0D5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FCAA4A-FFA1-19EE-DB17-8BD9744BC68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83A7836-4582-927E-970B-CFE702D6019E}"/>
              </a:ext>
            </a:extLst>
          </p:cNvPr>
          <p:cNvSpPr>
            <a:spLocks noGrp="1"/>
          </p:cNvSpPr>
          <p:nvPr>
            <p:ph type="body" idx="1"/>
          </p:nvPr>
        </p:nvSpPr>
        <p:spPr/>
        <p:txBody>
          <a:bodyPr/>
          <a:lstStyle/>
          <a:p>
            <a:pPr marL="171450" indent="-171450">
              <a:buFont typeface="Arial" panose="020B0604020202020204" pitchFamily="34" charset="0"/>
              <a:buChar char="•"/>
            </a:pPr>
            <a:r>
              <a:rPr lang="en-GB" sz="1400" b="1" dirty="0"/>
              <a:t>What a lovely, godly, humble, faithful, kindly man!  Goodbye George Muller; we will meet again soon!...</a:t>
            </a:r>
          </a:p>
          <a:p>
            <a:pPr marL="171450" indent="-171450">
              <a:buFont typeface="Arial" panose="020B0604020202020204" pitchFamily="34" charset="0"/>
              <a:buChar char="•"/>
            </a:pPr>
            <a:endParaRPr lang="en-GB" sz="1400" b="1" dirty="0"/>
          </a:p>
          <a:p>
            <a:pPr marL="171450" indent="-171450">
              <a:buFont typeface="Arial" panose="020B0604020202020204" pitchFamily="34" charset="0"/>
              <a:buChar char="•"/>
            </a:pPr>
            <a:r>
              <a:rPr lang="en-GB" sz="1400" b="1" dirty="0"/>
              <a:t>I have learned some things from this great servant of Jesus.  And I have been provoked to make changes – even today!</a:t>
            </a:r>
          </a:p>
          <a:p>
            <a:pPr marL="171450" indent="-171450">
              <a:buFont typeface="Arial" panose="020B0604020202020204" pitchFamily="34" charset="0"/>
              <a:buChar char="•"/>
            </a:pPr>
            <a:endParaRPr lang="en-GB" sz="1400" b="1" dirty="0"/>
          </a:p>
          <a:p>
            <a:pPr marL="171450" indent="-171450">
              <a:buFont typeface="Arial" panose="020B0604020202020204" pitchFamily="34" charset="0"/>
              <a:buChar char="•"/>
            </a:pPr>
            <a:r>
              <a:rPr lang="en-GB" sz="1400" b="1" dirty="0"/>
              <a:t>God can use me powerfully if I am fully submitted to Him and willing to put my own desires at the back of the queue</a:t>
            </a:r>
          </a:p>
          <a:p>
            <a:pPr marL="171450" indent="-171450">
              <a:buFont typeface="Arial" panose="020B0604020202020204" pitchFamily="34" charset="0"/>
              <a:buChar char="•"/>
            </a:pPr>
            <a:endParaRPr lang="en-GB" sz="1400" b="1" dirty="0"/>
          </a:p>
          <a:p>
            <a:pPr marL="171450" indent="-171450">
              <a:buFont typeface="Arial" panose="020B0604020202020204" pitchFamily="34" charset="0"/>
              <a:buChar char="•"/>
            </a:pPr>
            <a:r>
              <a:rPr lang="en-GB" sz="1400" b="1" dirty="0"/>
              <a:t>The Lord is willing and able to meet all my needs if only I ask Him and trust Him.</a:t>
            </a:r>
          </a:p>
          <a:p>
            <a:pPr marL="171450" indent="-171450">
              <a:buFont typeface="Arial" panose="020B0604020202020204" pitchFamily="34" charset="0"/>
              <a:buChar char="•"/>
            </a:pPr>
            <a:endParaRPr lang="en-GB" sz="1400" b="1" dirty="0"/>
          </a:p>
          <a:p>
            <a:pPr marL="171450" indent="-171450">
              <a:buFont typeface="Arial" panose="020B0604020202020204" pitchFamily="34" charset="0"/>
              <a:buChar char="•"/>
            </a:pPr>
            <a:r>
              <a:rPr lang="en-GB" sz="1400" b="1" dirty="0"/>
              <a:t>God always answers my prayers, but He is also a master of timing!</a:t>
            </a:r>
          </a:p>
          <a:p>
            <a:pPr marL="171450" indent="-171450">
              <a:buFont typeface="Arial" panose="020B0604020202020204" pitchFamily="34" charset="0"/>
              <a:buChar char="•"/>
            </a:pPr>
            <a:endParaRPr lang="en-GB" sz="1400" b="1" dirty="0"/>
          </a:p>
          <a:p>
            <a:pPr marL="171450" indent="-171450">
              <a:buFont typeface="Arial" panose="020B0604020202020204" pitchFamily="34" charset="0"/>
              <a:buChar char="•"/>
            </a:pPr>
            <a:r>
              <a:rPr lang="en-GB" sz="1400" b="1" dirty="0"/>
              <a:t>Faith is like a muscle – it grows as you use it!</a:t>
            </a:r>
          </a:p>
          <a:p>
            <a:pPr marL="171450" indent="-171450">
              <a:buFont typeface="Arial" panose="020B0604020202020204" pitchFamily="34" charset="0"/>
              <a:buChar char="•"/>
            </a:pPr>
            <a:endParaRPr lang="en-GB" sz="1400" b="1" dirty="0"/>
          </a:p>
          <a:p>
            <a:pPr marL="171450" indent="-171450">
              <a:buFont typeface="Arial" panose="020B0604020202020204" pitchFamily="34" charset="0"/>
              <a:buChar char="•"/>
            </a:pPr>
            <a:r>
              <a:rPr lang="en-GB" sz="1400" b="1" dirty="0"/>
              <a:t>Perseverance in prayer is a key</a:t>
            </a:r>
          </a:p>
          <a:p>
            <a:pPr marL="171450" indent="-171450">
              <a:buFont typeface="Arial" panose="020B0604020202020204" pitchFamily="34" charset="0"/>
              <a:buChar char="•"/>
            </a:pPr>
            <a:endParaRPr lang="en-GB" sz="1400" b="1" dirty="0"/>
          </a:p>
          <a:p>
            <a:pPr marL="171450" indent="-171450">
              <a:buFont typeface="Arial" panose="020B0604020202020204" pitchFamily="34" charset="0"/>
              <a:buChar char="•"/>
            </a:pPr>
            <a:r>
              <a:rPr lang="en-GB" sz="1400" b="1" dirty="0"/>
              <a:t>Meditate on the Word – </a:t>
            </a:r>
            <a:r>
              <a:rPr lang="en-GB" sz="1400" b="1" i="1" dirty="0"/>
              <a:t>as well as just reading it </a:t>
            </a:r>
            <a:r>
              <a:rPr lang="en-GB" sz="1400" b="1" dirty="0"/>
              <a:t>– if you want to develop a deeper relationship with the Holy Spirit</a:t>
            </a:r>
          </a:p>
          <a:p>
            <a:pPr marL="171450" indent="-171450">
              <a:buFont typeface="Arial" panose="020B0604020202020204" pitchFamily="34" charset="0"/>
              <a:buChar char="•"/>
            </a:pPr>
            <a:endParaRPr lang="en-GB" sz="1400" b="1" dirty="0"/>
          </a:p>
          <a:p>
            <a:pPr marL="171450" indent="-171450">
              <a:buFont typeface="Arial" panose="020B0604020202020204" pitchFamily="34" charset="0"/>
              <a:buChar char="•"/>
            </a:pPr>
            <a:r>
              <a:rPr lang="en-GB" sz="1400" b="1" dirty="0"/>
              <a:t>Give God the glory!</a:t>
            </a:r>
          </a:p>
        </p:txBody>
      </p:sp>
      <p:sp>
        <p:nvSpPr>
          <p:cNvPr id="4" name="Slide Number Placeholder 3">
            <a:extLst>
              <a:ext uri="{FF2B5EF4-FFF2-40B4-BE49-F238E27FC236}">
                <a16:creationId xmlns:a16="http://schemas.microsoft.com/office/drawing/2014/main" id="{9CADCF89-1729-D036-9708-4B092023F50A}"/>
              </a:ext>
            </a:extLst>
          </p:cNvPr>
          <p:cNvSpPr>
            <a:spLocks noGrp="1"/>
          </p:cNvSpPr>
          <p:nvPr>
            <p:ph type="sldNum" sz="quarter" idx="5"/>
          </p:nvPr>
        </p:nvSpPr>
        <p:spPr/>
        <p:txBody>
          <a:bodyPr/>
          <a:lstStyle/>
          <a:p>
            <a:fld id="{87CF6ED6-687C-4019-A4AD-CED7EA072A9A}" type="slidenum">
              <a:rPr lang="en-GB" smtClean="0"/>
              <a:t>12</a:t>
            </a:fld>
            <a:endParaRPr lang="en-GB"/>
          </a:p>
        </p:txBody>
      </p:sp>
    </p:spTree>
    <p:extLst>
      <p:ext uri="{BB962C8B-B14F-4D97-AF65-F5344CB8AC3E}">
        <p14:creationId xmlns:p14="http://schemas.microsoft.com/office/powerpoint/2010/main" val="32121879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GB" sz="1400" b="1" dirty="0">
                <a:solidFill>
                  <a:schemeClr val="tx1"/>
                </a:solidFill>
              </a:rPr>
              <a:t>Saxony was part of modern Germany.  George’s father was a high-ranking government official who’s ambition for his son was to study theology, qualify as a church ‘pastor’ with a good income, and support his father in his old age.  Unfortunately, it didn’t work out that way.  He went on to invent a brand of corner yoghurts with jams included.  Just joking!  Not </a:t>
            </a:r>
            <a:r>
              <a:rPr lang="en-GB" sz="1400" b="1" i="1" dirty="0">
                <a:solidFill>
                  <a:schemeClr val="tx1"/>
                </a:solidFill>
              </a:rPr>
              <a:t>that </a:t>
            </a:r>
            <a:r>
              <a:rPr lang="en-GB" sz="1400" b="1" i="0" dirty="0">
                <a:solidFill>
                  <a:schemeClr val="tx1"/>
                </a:solidFill>
              </a:rPr>
              <a:t>Muller.</a:t>
            </a:r>
            <a:endParaRPr lang="en-GB" sz="1400" b="1" dirty="0">
              <a:solidFill>
                <a:schemeClr val="tx1"/>
              </a:solidFill>
            </a:endParaRPr>
          </a:p>
          <a:p>
            <a:pPr marL="285750" indent="-285750">
              <a:buFont typeface="Arial" panose="020B0604020202020204" pitchFamily="34" charset="0"/>
              <a:buChar char="•"/>
            </a:pPr>
            <a:endParaRPr lang="en-GB" sz="1400" b="1" dirty="0">
              <a:solidFill>
                <a:schemeClr val="tx1"/>
              </a:solidFill>
            </a:endParaRPr>
          </a:p>
          <a:p>
            <a:pPr marL="285750" indent="-285750">
              <a:buFont typeface="Arial" panose="020B0604020202020204" pitchFamily="34" charset="0"/>
              <a:buChar char="•"/>
            </a:pPr>
            <a:r>
              <a:rPr lang="en-GB" sz="1400" b="1" dirty="0">
                <a:solidFill>
                  <a:schemeClr val="tx1"/>
                </a:solidFill>
              </a:rPr>
              <a:t>George Muller has been called “The Apostle of Faith” and his life bears witness to that title.  Faith, devotion to Jesus, putting his own needs and desires to one side, Muller trusted Jesus more deeply and more completely than nearly any other Christian in history.  He was also passionate about establishing churches and preaching the gospel.</a:t>
            </a:r>
          </a:p>
          <a:p>
            <a:pPr marL="285750" indent="-285750">
              <a:buFont typeface="Arial" panose="020B0604020202020204" pitchFamily="34" charset="0"/>
              <a:buChar char="•"/>
            </a:pPr>
            <a:endParaRPr lang="en-GB" sz="1400" b="1" dirty="0">
              <a:solidFill>
                <a:schemeClr val="tx1"/>
              </a:solidFill>
            </a:endParaRPr>
          </a:p>
          <a:p>
            <a:pPr marL="285750" indent="-285750">
              <a:buFont typeface="Arial" panose="020B0604020202020204" pitchFamily="34" charset="0"/>
              <a:buChar char="•"/>
            </a:pPr>
            <a:r>
              <a:rPr lang="en-GB" sz="1400" b="1" dirty="0">
                <a:solidFill>
                  <a:schemeClr val="tx1"/>
                </a:solidFill>
              </a:rPr>
              <a:t>But his life did not begin well…</a:t>
            </a:r>
          </a:p>
        </p:txBody>
      </p:sp>
      <p:sp>
        <p:nvSpPr>
          <p:cNvPr id="4" name="Slide Number Placeholder 3"/>
          <p:cNvSpPr>
            <a:spLocks noGrp="1"/>
          </p:cNvSpPr>
          <p:nvPr>
            <p:ph type="sldNum" sz="quarter" idx="5"/>
          </p:nvPr>
        </p:nvSpPr>
        <p:spPr/>
        <p:txBody>
          <a:bodyPr/>
          <a:lstStyle/>
          <a:p>
            <a:fld id="{87CF6ED6-687C-4019-A4AD-CED7EA072A9A}" type="slidenum">
              <a:rPr lang="en-GB" smtClean="0"/>
              <a:t>2</a:t>
            </a:fld>
            <a:endParaRPr lang="en-GB"/>
          </a:p>
        </p:txBody>
      </p:sp>
    </p:spTree>
    <p:extLst>
      <p:ext uri="{BB962C8B-B14F-4D97-AF65-F5344CB8AC3E}">
        <p14:creationId xmlns:p14="http://schemas.microsoft.com/office/powerpoint/2010/main" val="30862878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GB" sz="1400" b="1" dirty="0"/>
              <a:t>Muller can to England with the intention of becoming a missionary to the Jews, but for various good reasons he could not work with the missionary society that invited him here.  He then moved to Devon and met some key Christian friends and minister, developed a ministry himself and began to lead a large church in Teignmouth.</a:t>
            </a:r>
          </a:p>
          <a:p>
            <a:pPr marL="285750" indent="-285750">
              <a:buFont typeface="Arial" panose="020B0604020202020204" pitchFamily="34" charset="0"/>
              <a:buChar char="•"/>
            </a:pPr>
            <a:endParaRPr lang="en-GB" sz="1400" b="1" dirty="0"/>
          </a:p>
          <a:p>
            <a:pPr marL="285750" indent="-285750">
              <a:buFont typeface="Arial" panose="020B0604020202020204" pitchFamily="34" charset="0"/>
              <a:buChar char="•"/>
            </a:pPr>
            <a:r>
              <a:rPr lang="en-GB" sz="1400" b="1" dirty="0"/>
              <a:t>He heard about a Christian dentist called Anthony Norris Groves, who was a very rich man (earning the equivalent of £210,000 per year in today’s money) who gave up his practice and relied upon God to supply his needs…</a:t>
            </a:r>
          </a:p>
          <a:p>
            <a:pPr marL="285750" indent="-285750">
              <a:buFont typeface="Arial" panose="020B0604020202020204" pitchFamily="34" charset="0"/>
              <a:buChar char="•"/>
            </a:pPr>
            <a:endParaRPr lang="en-GB" sz="1400" b="1" dirty="0"/>
          </a:p>
          <a:p>
            <a:pPr marL="285750" indent="-285750">
              <a:buFont typeface="Arial" panose="020B0604020202020204" pitchFamily="34" charset="0"/>
              <a:buChar char="•"/>
            </a:pPr>
            <a:r>
              <a:rPr lang="en-GB" sz="1400" b="1" dirty="0"/>
              <a:t>Muller was greatly impacted on hearing about his and felt the call of God to live in the same way.  This calling became the central passion of Muller’s life and ministry: to prove that Jesus is real able to supply our needs as we trust him…</a:t>
            </a:r>
          </a:p>
        </p:txBody>
      </p:sp>
      <p:sp>
        <p:nvSpPr>
          <p:cNvPr id="4" name="Slide Number Placeholder 3"/>
          <p:cNvSpPr>
            <a:spLocks noGrp="1"/>
          </p:cNvSpPr>
          <p:nvPr>
            <p:ph type="sldNum" sz="quarter" idx="5"/>
          </p:nvPr>
        </p:nvSpPr>
        <p:spPr/>
        <p:txBody>
          <a:bodyPr/>
          <a:lstStyle/>
          <a:p>
            <a:fld id="{87CF6ED6-687C-4019-A4AD-CED7EA072A9A}" type="slidenum">
              <a:rPr lang="en-GB" smtClean="0"/>
              <a:t>3</a:t>
            </a:fld>
            <a:endParaRPr lang="en-GB"/>
          </a:p>
        </p:txBody>
      </p:sp>
    </p:spTree>
    <p:extLst>
      <p:ext uri="{BB962C8B-B14F-4D97-AF65-F5344CB8AC3E}">
        <p14:creationId xmlns:p14="http://schemas.microsoft.com/office/powerpoint/2010/main" val="1586919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GB" sz="1400" b="1" dirty="0"/>
              <a:t>[Ask me what makes a good joke?  </a:t>
            </a:r>
            <a:r>
              <a:rPr lang="en-GB" sz="1400" b="1" i="1" dirty="0"/>
              <a:t>Timing!</a:t>
            </a:r>
            <a:r>
              <a:rPr lang="en-GB" sz="1400" b="1" dirty="0"/>
              <a:t>]…</a:t>
            </a:r>
          </a:p>
          <a:p>
            <a:pPr marL="285750" indent="-285750">
              <a:buFont typeface="Arial" panose="020B0604020202020204" pitchFamily="34" charset="0"/>
              <a:buChar char="•"/>
            </a:pPr>
            <a:endParaRPr lang="en-GB" sz="1400" b="1" dirty="0"/>
          </a:p>
          <a:p>
            <a:pPr marL="285750" indent="-285750">
              <a:buFont typeface="Arial" panose="020B0604020202020204" pitchFamily="34" charset="0"/>
              <a:buChar char="•"/>
            </a:pPr>
            <a:r>
              <a:rPr lang="en-GB" sz="1400" b="1" dirty="0"/>
              <a:t>In Muller’s biography, there are hundreds of examples of God meeting the financial needs of Muller himself and of the orphanages that he was building.  This is just one great example of God’s timing, as well as his provision…</a:t>
            </a:r>
          </a:p>
          <a:p>
            <a:pPr marL="285750" indent="-285750">
              <a:buFont typeface="Arial" panose="020B0604020202020204" pitchFamily="34" charset="0"/>
              <a:buChar char="•"/>
            </a:pPr>
            <a:endParaRPr lang="en-GB" sz="1400" b="1" dirty="0"/>
          </a:p>
          <a:p>
            <a:pPr marL="285750" indent="-285750">
              <a:buFont typeface="Arial" panose="020B0604020202020204" pitchFamily="34" charset="0"/>
              <a:buChar char="•"/>
            </a:pPr>
            <a:r>
              <a:rPr lang="en-GB" sz="1400" b="1" dirty="0"/>
              <a:t>Often the Lord will not give us what we need </a:t>
            </a:r>
            <a:r>
              <a:rPr lang="en-GB" sz="1400" b="1" i="1" dirty="0"/>
              <a:t>ahead </a:t>
            </a:r>
            <a:r>
              <a:rPr lang="en-GB" sz="1400" b="1" i="0" dirty="0"/>
              <a:t>of when we need it, but ‘just in time’.  It sharpens our faith!</a:t>
            </a:r>
            <a:endParaRPr lang="en-GB" sz="1400" b="1" dirty="0"/>
          </a:p>
        </p:txBody>
      </p:sp>
      <p:sp>
        <p:nvSpPr>
          <p:cNvPr id="4" name="Slide Number Placeholder 3"/>
          <p:cNvSpPr>
            <a:spLocks noGrp="1"/>
          </p:cNvSpPr>
          <p:nvPr>
            <p:ph type="sldNum" sz="quarter" idx="5"/>
          </p:nvPr>
        </p:nvSpPr>
        <p:spPr/>
        <p:txBody>
          <a:bodyPr/>
          <a:lstStyle/>
          <a:p>
            <a:fld id="{87CF6ED6-687C-4019-A4AD-CED7EA072A9A}" type="slidenum">
              <a:rPr lang="en-GB" smtClean="0"/>
              <a:t>4</a:t>
            </a:fld>
            <a:endParaRPr lang="en-GB"/>
          </a:p>
        </p:txBody>
      </p:sp>
    </p:spTree>
    <p:extLst>
      <p:ext uri="{BB962C8B-B14F-4D97-AF65-F5344CB8AC3E}">
        <p14:creationId xmlns:p14="http://schemas.microsoft.com/office/powerpoint/2010/main" val="15841080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GB" sz="1400" b="1" dirty="0">
                <a:solidFill>
                  <a:schemeClr val="tx1"/>
                </a:solidFill>
              </a:rPr>
              <a:t>Muller often preached on the topic of faith and was unwilling to accept that he had a ‘special’ type or gift of faith, but rather that we can all exercise this if we try…</a:t>
            </a:r>
          </a:p>
        </p:txBody>
      </p:sp>
      <p:sp>
        <p:nvSpPr>
          <p:cNvPr id="4" name="Slide Number Placeholder 3"/>
          <p:cNvSpPr>
            <a:spLocks noGrp="1"/>
          </p:cNvSpPr>
          <p:nvPr>
            <p:ph type="sldNum" sz="quarter" idx="5"/>
          </p:nvPr>
        </p:nvSpPr>
        <p:spPr/>
        <p:txBody>
          <a:bodyPr/>
          <a:lstStyle/>
          <a:p>
            <a:fld id="{87CF6ED6-687C-4019-A4AD-CED7EA072A9A}" type="slidenum">
              <a:rPr lang="en-GB" smtClean="0"/>
              <a:t>5</a:t>
            </a:fld>
            <a:endParaRPr lang="en-GB"/>
          </a:p>
        </p:txBody>
      </p:sp>
    </p:spTree>
    <p:extLst>
      <p:ext uri="{BB962C8B-B14F-4D97-AF65-F5344CB8AC3E}">
        <p14:creationId xmlns:p14="http://schemas.microsoft.com/office/powerpoint/2010/main" val="41834731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GB" sz="1400" b="1" dirty="0">
                <a:solidFill>
                  <a:schemeClr val="tx1"/>
                </a:solidFill>
              </a:rPr>
              <a:t>He also preached more than one great sermon on ‘Prayer’, explaining how and why to pray, based on the promises and conditions found in the Bible…</a:t>
            </a:r>
          </a:p>
        </p:txBody>
      </p:sp>
      <p:sp>
        <p:nvSpPr>
          <p:cNvPr id="4" name="Slide Number Placeholder 3"/>
          <p:cNvSpPr>
            <a:spLocks noGrp="1"/>
          </p:cNvSpPr>
          <p:nvPr>
            <p:ph type="sldNum" sz="quarter" idx="5"/>
          </p:nvPr>
        </p:nvSpPr>
        <p:spPr/>
        <p:txBody>
          <a:bodyPr/>
          <a:lstStyle/>
          <a:p>
            <a:fld id="{87CF6ED6-687C-4019-A4AD-CED7EA072A9A}" type="slidenum">
              <a:rPr lang="en-GB" smtClean="0"/>
              <a:t>6</a:t>
            </a:fld>
            <a:endParaRPr lang="en-GB"/>
          </a:p>
        </p:txBody>
      </p:sp>
    </p:spTree>
    <p:extLst>
      <p:ext uri="{BB962C8B-B14F-4D97-AF65-F5344CB8AC3E}">
        <p14:creationId xmlns:p14="http://schemas.microsoft.com/office/powerpoint/2010/main" val="28047673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GB" sz="1400" b="1" dirty="0"/>
              <a:t>This is a great example of how even George Muller didn’t get instant answers to his prayers.  It encourages </a:t>
            </a:r>
            <a:r>
              <a:rPr lang="en-GB" sz="1400" b="1" i="1" dirty="0"/>
              <a:t>us </a:t>
            </a:r>
            <a:r>
              <a:rPr lang="en-GB" sz="1400" b="1" i="0" dirty="0"/>
              <a:t>to keep going too…</a:t>
            </a:r>
            <a:endParaRPr lang="en-GB" sz="1400" b="1" dirty="0"/>
          </a:p>
        </p:txBody>
      </p:sp>
      <p:sp>
        <p:nvSpPr>
          <p:cNvPr id="4" name="Slide Number Placeholder 3"/>
          <p:cNvSpPr>
            <a:spLocks noGrp="1"/>
          </p:cNvSpPr>
          <p:nvPr>
            <p:ph type="sldNum" sz="quarter" idx="5"/>
          </p:nvPr>
        </p:nvSpPr>
        <p:spPr/>
        <p:txBody>
          <a:bodyPr/>
          <a:lstStyle/>
          <a:p>
            <a:fld id="{87CF6ED6-687C-4019-A4AD-CED7EA072A9A}" type="slidenum">
              <a:rPr lang="en-GB" smtClean="0"/>
              <a:t>7</a:t>
            </a:fld>
            <a:endParaRPr lang="en-GB"/>
          </a:p>
        </p:txBody>
      </p:sp>
    </p:spTree>
    <p:extLst>
      <p:ext uri="{BB962C8B-B14F-4D97-AF65-F5344CB8AC3E}">
        <p14:creationId xmlns:p14="http://schemas.microsoft.com/office/powerpoint/2010/main" val="26184837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6429C8-A64D-296E-B09E-4929508DA87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74473AF-40FE-B2AD-6588-BB2A5465217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9ECC4C7-9396-D7E3-E1E7-1349E36FC984}"/>
              </a:ext>
            </a:extLst>
          </p:cNvPr>
          <p:cNvSpPr>
            <a:spLocks noGrp="1"/>
          </p:cNvSpPr>
          <p:nvPr>
            <p:ph type="body" idx="1"/>
          </p:nvPr>
        </p:nvSpPr>
        <p:spPr/>
        <p:txBody>
          <a:bodyPr/>
          <a:lstStyle/>
          <a:p>
            <a:pPr marL="285750" indent="-285750">
              <a:buFont typeface="Arial" panose="020B0604020202020204" pitchFamily="34" charset="0"/>
              <a:buChar char="•"/>
            </a:pPr>
            <a:r>
              <a:rPr lang="en-GB" sz="1400" b="1" dirty="0"/>
              <a:t>We are encouraged to PERSEVERE in prayer and not give up!...</a:t>
            </a:r>
          </a:p>
        </p:txBody>
      </p:sp>
      <p:sp>
        <p:nvSpPr>
          <p:cNvPr id="4" name="Slide Number Placeholder 3">
            <a:extLst>
              <a:ext uri="{FF2B5EF4-FFF2-40B4-BE49-F238E27FC236}">
                <a16:creationId xmlns:a16="http://schemas.microsoft.com/office/drawing/2014/main" id="{E8F4B7DB-3F3B-0EF2-9651-D772496C69F9}"/>
              </a:ext>
            </a:extLst>
          </p:cNvPr>
          <p:cNvSpPr>
            <a:spLocks noGrp="1"/>
          </p:cNvSpPr>
          <p:nvPr>
            <p:ph type="sldNum" sz="quarter" idx="5"/>
          </p:nvPr>
        </p:nvSpPr>
        <p:spPr/>
        <p:txBody>
          <a:bodyPr/>
          <a:lstStyle/>
          <a:p>
            <a:fld id="{87CF6ED6-687C-4019-A4AD-CED7EA072A9A}" type="slidenum">
              <a:rPr lang="en-GB" smtClean="0"/>
              <a:t>8</a:t>
            </a:fld>
            <a:endParaRPr lang="en-GB"/>
          </a:p>
        </p:txBody>
      </p:sp>
    </p:spTree>
    <p:extLst>
      <p:ext uri="{BB962C8B-B14F-4D97-AF65-F5344CB8AC3E}">
        <p14:creationId xmlns:p14="http://schemas.microsoft.com/office/powerpoint/2010/main" val="17087962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400" b="1" dirty="0"/>
              <a:t>Whilst on holiday at Nailsworth (Gloucestershire) that spring he began a practice that he never abandoned during the rest of his life.  Up until this time he had been in the habit, after he had dressed in the morning, of getting straight down to prayer.  But while in Nailsworth he came to adopt the view that the most important thing was to concentrate on first reading the Bible, and meditating on the chosen portion.  </a:t>
            </a:r>
          </a:p>
          <a:p>
            <a:endParaRPr lang="en-GB" sz="1400" b="1" dirty="0"/>
          </a:p>
          <a:p>
            <a:r>
              <a:rPr lang="en-GB" sz="1400" b="1" dirty="0"/>
              <a:t>“The first thing I did (early in the morning), after having asked in a few words the Lord’s blessing upon His precious word, was, to begin to </a:t>
            </a:r>
            <a:r>
              <a:rPr lang="en-GB" sz="1400" b="1" dirty="0">
                <a:solidFill>
                  <a:srgbClr val="FF0000"/>
                </a:solidFill>
              </a:rPr>
              <a:t>meditate on the Word of God, </a:t>
            </a:r>
            <a:r>
              <a:rPr lang="en-GB" sz="1400" b="1" dirty="0"/>
              <a:t>searching, as it were, into every verse to get blessing out of it; not for the sake of preaching on what I had meditated upon; but for the sake of </a:t>
            </a:r>
            <a:r>
              <a:rPr lang="en-GB" sz="1400" b="1" dirty="0">
                <a:solidFill>
                  <a:schemeClr val="accent6">
                    <a:lumMod val="75000"/>
                  </a:schemeClr>
                </a:solidFill>
              </a:rPr>
              <a:t>obtaining food for my soul.  </a:t>
            </a:r>
            <a:r>
              <a:rPr lang="en-GB" sz="1400" b="1" dirty="0"/>
              <a:t>The result I have found to be almost invariably this, that after a very few minutes my soul has been led to confession, or to thanksgiving, or to intercession, or to supplication; so that, though I did not, as it were, give myself to prayer, but to meditation, yet it turned almost immediately more or less into prayer....” </a:t>
            </a:r>
          </a:p>
          <a:p>
            <a:endParaRPr lang="en-GB" sz="1400" b="1" dirty="0"/>
          </a:p>
          <a:p>
            <a:r>
              <a:rPr lang="en-GB" sz="1400" b="1" dirty="0"/>
              <a:t>“In this way, I have likewise combined the being out in the open air for an hour, an hour and a half, or two hours before breakfast, walking about in the fields…  I find it very beneficial to my health to walk thus for meditation before breakfast, and am now so in the habit of using up the time for that purpose, that when I get in the open air, I generally take out a New Testament of good-sized type, which I carry with me for that purpose, besides my Bible: and I find that I can profitably spend my time in the open air, which formerly was not the case for want of habit.... “</a:t>
            </a:r>
          </a:p>
          <a:p>
            <a:endParaRPr lang="en-GB" sz="1400" b="1" dirty="0"/>
          </a:p>
          <a:p>
            <a:r>
              <a:rPr lang="en-GB" sz="1400" b="1" dirty="0"/>
              <a:t>“The difference, then, between my former practice and my present one is this.  Formerly, when I rose, I began to pray as soon as possible, and generally spent all my time till breakfast in prayer, or almost all the time....  But what was the result?  I often spent a quarter of an hour, or half an hour, or even an hour on my knees, before being conscious to myself of having derived comfort, encouragement, humbling of soul, etc; and often, after having suffered much from wandering of mind for the first ten minutes, or a quarter of an hour, or even half an hour, I only then really began to pray”. </a:t>
            </a:r>
          </a:p>
          <a:p>
            <a:endParaRPr lang="en-GB" sz="1400" b="1" dirty="0"/>
          </a:p>
          <a:p>
            <a:r>
              <a:rPr lang="en-GB" sz="1400" b="1" dirty="0"/>
              <a:t>“I scarcely ever suffer now in this way.  For my heart being nourished by the truth, being brought into experimental fellowship with God, I speak to my Father, and to my Friend about the things that He has brought before me in His precious Word.  It often now astonishes me that I did not sooner see this point”.</a:t>
            </a:r>
          </a:p>
          <a:p>
            <a:endParaRPr lang="en-GB" sz="1400" b="1" dirty="0"/>
          </a:p>
          <a:p>
            <a:r>
              <a:rPr lang="en-GB" sz="1400" b="1" dirty="0"/>
              <a:t>At a different time of the day, he would also read through the scriptures sequentially.  In his lifetime he had read them through more than 100 times!</a:t>
            </a:r>
          </a:p>
          <a:p>
            <a:endParaRPr lang="en-GB" sz="1400" b="1" dirty="0"/>
          </a:p>
          <a:p>
            <a:r>
              <a:rPr lang="en-GB" sz="1400" b="1" i="1" dirty="0"/>
              <a:t>Steer, Roger. George Müller: Delighted in God (pp. </a:t>
            </a:r>
            <a:r>
              <a:rPr lang="en-GB" sz="1400" b="1" i="1"/>
              <a:t>96-97).</a:t>
            </a:r>
            <a:endParaRPr lang="en-GB" sz="1400" b="1" i="1" dirty="0"/>
          </a:p>
        </p:txBody>
      </p:sp>
      <p:sp>
        <p:nvSpPr>
          <p:cNvPr id="4" name="Slide Number Placeholder 3"/>
          <p:cNvSpPr>
            <a:spLocks noGrp="1"/>
          </p:cNvSpPr>
          <p:nvPr>
            <p:ph type="sldNum" sz="quarter" idx="5"/>
          </p:nvPr>
        </p:nvSpPr>
        <p:spPr/>
        <p:txBody>
          <a:bodyPr/>
          <a:lstStyle/>
          <a:p>
            <a:fld id="{87CF6ED6-687C-4019-A4AD-CED7EA072A9A}" type="slidenum">
              <a:rPr lang="en-GB" smtClean="0"/>
              <a:t>9</a:t>
            </a:fld>
            <a:endParaRPr lang="en-GB"/>
          </a:p>
        </p:txBody>
      </p:sp>
    </p:spTree>
    <p:extLst>
      <p:ext uri="{BB962C8B-B14F-4D97-AF65-F5344CB8AC3E}">
        <p14:creationId xmlns:p14="http://schemas.microsoft.com/office/powerpoint/2010/main" val="39148873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6/19/2025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C11FA-507A-BADE-01B0-84686CD5810D}"/>
              </a:ext>
            </a:extLst>
          </p:cNvPr>
          <p:cNvSpPr>
            <a:spLocks noGrp="1"/>
          </p:cNvSpPr>
          <p:nvPr>
            <p:ph type="ctrTitle"/>
          </p:nvPr>
        </p:nvSpPr>
        <p:spPr>
          <a:xfrm>
            <a:off x="2589213" y="1114816"/>
            <a:ext cx="8915399" cy="3662565"/>
          </a:xfrm>
        </p:spPr>
        <p:txBody>
          <a:bodyPr/>
          <a:lstStyle/>
          <a:p>
            <a:pPr algn="ctr"/>
            <a:r>
              <a:rPr lang="en-GB" b="1" dirty="0"/>
              <a:t>My Spiritual Hero and Me</a:t>
            </a:r>
            <a:br>
              <a:rPr lang="en-GB" b="1" dirty="0"/>
            </a:br>
            <a:r>
              <a:rPr lang="en-GB" b="1" dirty="0"/>
              <a:t>		by Andy Acreman</a:t>
            </a:r>
            <a:br>
              <a:rPr lang="en-GB" b="1" dirty="0"/>
            </a:br>
            <a:br>
              <a:rPr lang="en-GB" b="1" dirty="0"/>
            </a:br>
            <a:r>
              <a:rPr lang="en-GB" b="1" dirty="0"/>
              <a:t>“George Muller”</a:t>
            </a:r>
          </a:p>
        </p:txBody>
      </p:sp>
      <p:sp>
        <p:nvSpPr>
          <p:cNvPr id="3" name="Subtitle 2">
            <a:extLst>
              <a:ext uri="{FF2B5EF4-FFF2-40B4-BE49-F238E27FC236}">
                <a16:creationId xmlns:a16="http://schemas.microsoft.com/office/drawing/2014/main" id="{EBD12BEC-D4C5-BADB-89D0-D7925F68CC3D}"/>
              </a:ext>
            </a:extLst>
          </p:cNvPr>
          <p:cNvSpPr>
            <a:spLocks noGrp="1"/>
          </p:cNvSpPr>
          <p:nvPr>
            <p:ph type="subTitle" idx="1"/>
          </p:nvPr>
        </p:nvSpPr>
        <p:spPr/>
        <p:txBody>
          <a:bodyPr/>
          <a:lstStyle/>
          <a:p>
            <a:endParaRPr lang="en-GB" dirty="0"/>
          </a:p>
          <a:p>
            <a:pPr algn="ctr"/>
            <a:r>
              <a:rPr lang="en-GB" sz="2800" b="1" dirty="0">
                <a:solidFill>
                  <a:schemeClr val="accent4">
                    <a:lumMod val="75000"/>
                  </a:schemeClr>
                </a:solidFill>
              </a:rPr>
              <a:t>22</a:t>
            </a:r>
            <a:r>
              <a:rPr lang="en-GB" sz="2800" b="1" baseline="30000" dirty="0">
                <a:solidFill>
                  <a:schemeClr val="accent4">
                    <a:lumMod val="75000"/>
                  </a:schemeClr>
                </a:solidFill>
              </a:rPr>
              <a:t>nd</a:t>
            </a:r>
            <a:r>
              <a:rPr lang="en-GB" sz="2800" b="1" dirty="0">
                <a:solidFill>
                  <a:schemeClr val="accent4">
                    <a:lumMod val="75000"/>
                  </a:schemeClr>
                </a:solidFill>
              </a:rPr>
              <a:t> June 2025</a:t>
            </a:r>
          </a:p>
        </p:txBody>
      </p:sp>
    </p:spTree>
    <p:extLst>
      <p:ext uri="{BB962C8B-B14F-4D97-AF65-F5344CB8AC3E}">
        <p14:creationId xmlns:p14="http://schemas.microsoft.com/office/powerpoint/2010/main" val="3270097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E8F0F-E7B7-FB05-FDAD-043D9D7F260D}"/>
              </a:ext>
            </a:extLst>
          </p:cNvPr>
          <p:cNvSpPr>
            <a:spLocks noGrp="1"/>
          </p:cNvSpPr>
          <p:nvPr>
            <p:ph type="title"/>
          </p:nvPr>
        </p:nvSpPr>
        <p:spPr>
          <a:xfrm>
            <a:off x="2589212" y="248329"/>
            <a:ext cx="8911687" cy="703649"/>
          </a:xfrm>
        </p:spPr>
        <p:txBody>
          <a:bodyPr/>
          <a:lstStyle/>
          <a:p>
            <a:r>
              <a:rPr lang="en-GB" b="1" dirty="0"/>
              <a:t>George Muller’s Funeral…</a:t>
            </a:r>
          </a:p>
        </p:txBody>
      </p:sp>
      <p:sp>
        <p:nvSpPr>
          <p:cNvPr id="3" name="Content Placeholder 2">
            <a:extLst>
              <a:ext uri="{FF2B5EF4-FFF2-40B4-BE49-F238E27FC236}">
                <a16:creationId xmlns:a16="http://schemas.microsoft.com/office/drawing/2014/main" id="{8836561C-C1B1-BF7D-7125-25F0B1491E8E}"/>
              </a:ext>
            </a:extLst>
          </p:cNvPr>
          <p:cNvSpPr>
            <a:spLocks noGrp="1"/>
          </p:cNvSpPr>
          <p:nvPr>
            <p:ph idx="1"/>
          </p:nvPr>
        </p:nvSpPr>
        <p:spPr>
          <a:xfrm>
            <a:off x="2589212" y="951979"/>
            <a:ext cx="8915400" cy="5657692"/>
          </a:xfrm>
        </p:spPr>
        <p:txBody>
          <a:bodyPr>
            <a:noAutofit/>
          </a:bodyPr>
          <a:lstStyle/>
          <a:p>
            <a:r>
              <a:rPr lang="en-GB" sz="2200" b="1" dirty="0"/>
              <a:t>Monday </a:t>
            </a:r>
            <a:r>
              <a:rPr lang="en-GB" sz="2200" b="1"/>
              <a:t>March 14th, 1898 </a:t>
            </a:r>
            <a:r>
              <a:rPr lang="en-GB" sz="2200" b="1" dirty="0"/>
              <a:t>was the day of the funeral. It is said that nothing like it has been seen in Bristol before or since. Firms closed or gave their employees time off to witness the event and pay their respects; thousands of people lined the route of the procession; on Bristol cathedral and other churches flags flew at half mast and muffled peals were rung; in all the main streets they put up black shutters or drew their blinds. The city mourned...</a:t>
            </a:r>
          </a:p>
          <a:p>
            <a:r>
              <a:rPr lang="en-GB" sz="2200" b="1" dirty="0"/>
              <a:t>…After addresses from James Wright and Benjamin Perry, nearly a hundred carriages including the mayor’s state coach joined the procession across the river to the cemetery where a crowd of about seven thousand people had gathered at the main gates. With considerable difficulty, stewards cleared a way for the bearers to carry the coffin up the hillside to the spot under a yew tree where Mary and Susannah had been buried.</a:t>
            </a:r>
          </a:p>
        </p:txBody>
      </p:sp>
    </p:spTree>
    <p:extLst>
      <p:ext uri="{BB962C8B-B14F-4D97-AF65-F5344CB8AC3E}">
        <p14:creationId xmlns:p14="http://schemas.microsoft.com/office/powerpoint/2010/main" val="3690976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DB160-7A22-71A3-A01F-A29D191D40A2}"/>
              </a:ext>
            </a:extLst>
          </p:cNvPr>
          <p:cNvSpPr>
            <a:spLocks noGrp="1"/>
          </p:cNvSpPr>
          <p:nvPr>
            <p:ph type="title"/>
          </p:nvPr>
        </p:nvSpPr>
        <p:spPr>
          <a:xfrm>
            <a:off x="2592925" y="263047"/>
            <a:ext cx="8911687" cy="683731"/>
          </a:xfrm>
        </p:spPr>
        <p:txBody>
          <a:bodyPr/>
          <a:lstStyle/>
          <a:p>
            <a:r>
              <a:rPr lang="en-GB" b="1" dirty="0"/>
              <a:t>Final Words…</a:t>
            </a:r>
          </a:p>
        </p:txBody>
      </p:sp>
      <p:sp>
        <p:nvSpPr>
          <p:cNvPr id="3" name="Content Placeholder 2">
            <a:extLst>
              <a:ext uri="{FF2B5EF4-FFF2-40B4-BE49-F238E27FC236}">
                <a16:creationId xmlns:a16="http://schemas.microsoft.com/office/drawing/2014/main" id="{6B5962D2-ED63-8455-EAD8-3FF3A783946E}"/>
              </a:ext>
            </a:extLst>
          </p:cNvPr>
          <p:cNvSpPr>
            <a:spLocks noGrp="1"/>
          </p:cNvSpPr>
          <p:nvPr>
            <p:ph idx="1"/>
          </p:nvPr>
        </p:nvSpPr>
        <p:spPr>
          <a:xfrm>
            <a:off x="2589212" y="1302707"/>
            <a:ext cx="8915400" cy="4608515"/>
          </a:xfrm>
        </p:spPr>
        <p:txBody>
          <a:bodyPr>
            <a:noAutofit/>
          </a:bodyPr>
          <a:lstStyle/>
          <a:p>
            <a:r>
              <a:rPr lang="en-GB" sz="2800" b="1" i="1" dirty="0"/>
              <a:t>‘The living God is with us, whose power never fails, whose arm never grows weary, whose wisdom is infinite and whose power is unchanging.  Therefore today, tomorrow and the next month, as long as life is continued, He will be our helper and friend.  Still more, even as He is through all time, so will He be through all eternity.’   								</a:t>
            </a:r>
            <a:r>
              <a:rPr lang="en-GB" sz="2800" b="1" dirty="0"/>
              <a:t>(George Muller)</a:t>
            </a:r>
          </a:p>
          <a:p>
            <a:endParaRPr lang="en-GB" sz="2800" b="1" dirty="0"/>
          </a:p>
          <a:p>
            <a:r>
              <a:rPr lang="en-GB" sz="2800" b="1" dirty="0"/>
              <a:t>What have </a:t>
            </a:r>
            <a:r>
              <a:rPr lang="en-GB" sz="2800" b="1" i="1" dirty="0"/>
              <a:t>I </a:t>
            </a:r>
            <a:r>
              <a:rPr lang="en-GB" sz="2800" b="1" dirty="0"/>
              <a:t>learned from him?</a:t>
            </a:r>
          </a:p>
        </p:txBody>
      </p:sp>
    </p:spTree>
    <p:extLst>
      <p:ext uri="{BB962C8B-B14F-4D97-AF65-F5344CB8AC3E}">
        <p14:creationId xmlns:p14="http://schemas.microsoft.com/office/powerpoint/2010/main" val="1512192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167984-C48E-73CF-DCDF-FB8A2EAEDC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2EA5EB-A78B-B6E2-1C95-3EEA026817FA}"/>
              </a:ext>
            </a:extLst>
          </p:cNvPr>
          <p:cNvSpPr>
            <a:spLocks noGrp="1"/>
          </p:cNvSpPr>
          <p:nvPr>
            <p:ph type="title"/>
          </p:nvPr>
        </p:nvSpPr>
        <p:spPr>
          <a:xfrm>
            <a:off x="2592925" y="263047"/>
            <a:ext cx="8911687" cy="683731"/>
          </a:xfrm>
        </p:spPr>
        <p:txBody>
          <a:bodyPr/>
          <a:lstStyle/>
          <a:p>
            <a:r>
              <a:rPr lang="en-GB" b="1" dirty="0"/>
              <a:t>Final Words…</a:t>
            </a:r>
          </a:p>
        </p:txBody>
      </p:sp>
      <p:sp>
        <p:nvSpPr>
          <p:cNvPr id="3" name="Content Placeholder 2">
            <a:extLst>
              <a:ext uri="{FF2B5EF4-FFF2-40B4-BE49-F238E27FC236}">
                <a16:creationId xmlns:a16="http://schemas.microsoft.com/office/drawing/2014/main" id="{1596CF7A-E5DB-B418-125F-975CBF3EB9D4}"/>
              </a:ext>
            </a:extLst>
          </p:cNvPr>
          <p:cNvSpPr>
            <a:spLocks noGrp="1"/>
          </p:cNvSpPr>
          <p:nvPr>
            <p:ph idx="1"/>
          </p:nvPr>
        </p:nvSpPr>
        <p:spPr>
          <a:xfrm>
            <a:off x="2589212" y="946779"/>
            <a:ext cx="9394970" cy="5648174"/>
          </a:xfrm>
        </p:spPr>
        <p:txBody>
          <a:bodyPr>
            <a:noAutofit/>
          </a:bodyPr>
          <a:lstStyle/>
          <a:p>
            <a:pPr marL="171450" indent="-171450">
              <a:buFont typeface="Arial" panose="020B0604020202020204" pitchFamily="34" charset="0"/>
              <a:buChar char="•"/>
            </a:pPr>
            <a:r>
              <a:rPr lang="en-GB" sz="2600" b="1" dirty="0"/>
              <a:t>What a lovely, godly, humble, faithful, kindly man!  </a:t>
            </a:r>
          </a:p>
          <a:p>
            <a:pPr marL="171450" indent="-171450">
              <a:buFont typeface="Arial" panose="020B0604020202020204" pitchFamily="34" charset="0"/>
              <a:buChar char="•"/>
            </a:pPr>
            <a:r>
              <a:rPr lang="en-GB" sz="2600" b="1" dirty="0"/>
              <a:t>God can use me powerfully if I am fully submitted to Him and willing to put my own desires on hold</a:t>
            </a:r>
          </a:p>
          <a:p>
            <a:pPr marL="171450" indent="-171450">
              <a:buFont typeface="Arial" panose="020B0604020202020204" pitchFamily="34" charset="0"/>
              <a:buChar char="•"/>
            </a:pPr>
            <a:r>
              <a:rPr lang="en-GB" sz="2600" b="1" dirty="0"/>
              <a:t>The Lord is willing and able to meet all my needs if only I ask Him and trust Him.</a:t>
            </a:r>
          </a:p>
          <a:p>
            <a:pPr marL="171450" indent="-171450">
              <a:buFont typeface="Arial" panose="020B0604020202020204" pitchFamily="34" charset="0"/>
              <a:buChar char="•"/>
            </a:pPr>
            <a:r>
              <a:rPr lang="en-GB" sz="2600" b="1" dirty="0"/>
              <a:t>God always answers my prayers, but He is also a master of timing!</a:t>
            </a:r>
          </a:p>
          <a:p>
            <a:pPr marL="171450" indent="-171450">
              <a:buFont typeface="Arial" panose="020B0604020202020204" pitchFamily="34" charset="0"/>
              <a:buChar char="•"/>
            </a:pPr>
            <a:r>
              <a:rPr lang="en-GB" sz="2600" b="1" dirty="0"/>
              <a:t>Faith is like a muscle – it grows as you use it!</a:t>
            </a:r>
          </a:p>
          <a:p>
            <a:pPr marL="171450" indent="-171450">
              <a:buFont typeface="Arial" panose="020B0604020202020204" pitchFamily="34" charset="0"/>
              <a:buChar char="•"/>
            </a:pPr>
            <a:r>
              <a:rPr lang="en-GB" sz="2600" b="1" dirty="0"/>
              <a:t>Perseverance in prayer is a key</a:t>
            </a:r>
          </a:p>
          <a:p>
            <a:pPr marL="171450" indent="-171450">
              <a:buFont typeface="Arial" panose="020B0604020202020204" pitchFamily="34" charset="0"/>
              <a:buChar char="•"/>
            </a:pPr>
            <a:r>
              <a:rPr lang="en-GB" sz="2600" b="1" dirty="0"/>
              <a:t>Meditate on the Word – if you want to develop a deeper relationship with the Holy Spirit</a:t>
            </a:r>
          </a:p>
          <a:p>
            <a:pPr marL="171450" indent="-171450">
              <a:buFont typeface="Arial" panose="020B0604020202020204" pitchFamily="34" charset="0"/>
              <a:buChar char="•"/>
            </a:pPr>
            <a:r>
              <a:rPr lang="en-GB" sz="2600" b="1" dirty="0"/>
              <a:t>Give God the glory!</a:t>
            </a:r>
          </a:p>
        </p:txBody>
      </p:sp>
    </p:spTree>
    <p:extLst>
      <p:ext uri="{BB962C8B-B14F-4D97-AF65-F5344CB8AC3E}">
        <p14:creationId xmlns:p14="http://schemas.microsoft.com/office/powerpoint/2010/main" val="3146976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FB06D-D44E-506F-E49F-1DC9C12B07EE}"/>
              </a:ext>
            </a:extLst>
          </p:cNvPr>
          <p:cNvSpPr>
            <a:spLocks noGrp="1"/>
          </p:cNvSpPr>
          <p:nvPr>
            <p:ph type="title"/>
          </p:nvPr>
        </p:nvSpPr>
        <p:spPr>
          <a:xfrm>
            <a:off x="2592925" y="175364"/>
            <a:ext cx="8911687" cy="676406"/>
          </a:xfrm>
        </p:spPr>
        <p:txBody>
          <a:bodyPr>
            <a:normAutofit/>
          </a:bodyPr>
          <a:lstStyle/>
          <a:p>
            <a:r>
              <a:rPr lang="en-GB" b="1" dirty="0"/>
              <a:t>George Muller’s C.V. Highlights</a:t>
            </a:r>
          </a:p>
        </p:txBody>
      </p:sp>
      <p:sp>
        <p:nvSpPr>
          <p:cNvPr id="3" name="Content Placeholder 2">
            <a:extLst>
              <a:ext uri="{FF2B5EF4-FFF2-40B4-BE49-F238E27FC236}">
                <a16:creationId xmlns:a16="http://schemas.microsoft.com/office/drawing/2014/main" id="{3FF55056-21BC-A56A-212D-CD0EEE2937D3}"/>
              </a:ext>
            </a:extLst>
          </p:cNvPr>
          <p:cNvSpPr>
            <a:spLocks noGrp="1"/>
          </p:cNvSpPr>
          <p:nvPr>
            <p:ph idx="1"/>
          </p:nvPr>
        </p:nvSpPr>
        <p:spPr>
          <a:xfrm>
            <a:off x="2589212" y="851770"/>
            <a:ext cx="8915400" cy="5830865"/>
          </a:xfrm>
        </p:spPr>
        <p:txBody>
          <a:bodyPr>
            <a:normAutofit fontScale="92500" lnSpcReduction="10000"/>
          </a:bodyPr>
          <a:lstStyle/>
          <a:p>
            <a:r>
              <a:rPr lang="en-GB" sz="2000" b="1" dirty="0"/>
              <a:t>Born 1805 in Saxony, Prussia.  Imprisoned aged 16 for theft and debt.</a:t>
            </a:r>
          </a:p>
          <a:p>
            <a:r>
              <a:rPr lang="en-GB" sz="2000" b="1" dirty="0"/>
              <a:t>Playboy, drunkard, womaniser, but brilliant – studied at Halle University.</a:t>
            </a:r>
          </a:p>
          <a:p>
            <a:r>
              <a:rPr lang="en-GB" sz="2000" b="1" dirty="0"/>
              <a:t>Saved at age 20 in a bible study.  In 1829 he arrived in England.  From 1830 he lived by Prayer and Faith, asking ONLY the LORD for money and provisions.  As a result, many were moved to give, both rich and poor</a:t>
            </a:r>
          </a:p>
          <a:p>
            <a:r>
              <a:rPr lang="en-GB" sz="2000" b="1" dirty="0"/>
              <a:t>1832 moved to Bristol.  Led two churches.  In 1836 opened his first of five children’s orphanages.  Threw down a challenge to unbelievers to prove that God exists by answering his prayers (30,000 in his lifetime!)</a:t>
            </a:r>
          </a:p>
          <a:p>
            <a:r>
              <a:rPr lang="en-GB" sz="2000" b="1" dirty="0"/>
              <a:t>Prayed in nearly £1.5M in his lifetime – equal to </a:t>
            </a:r>
            <a:r>
              <a:rPr lang="en-GB" sz="2000" b="1" dirty="0">
                <a:solidFill>
                  <a:schemeClr val="accent6">
                    <a:lumMod val="75000"/>
                  </a:schemeClr>
                </a:solidFill>
              </a:rPr>
              <a:t>£210M </a:t>
            </a:r>
            <a:r>
              <a:rPr lang="en-GB" sz="2000" b="1" dirty="0"/>
              <a:t>in </a:t>
            </a:r>
            <a:r>
              <a:rPr lang="en-GB" sz="2000" b="1" dirty="0">
                <a:solidFill>
                  <a:schemeClr val="accent6">
                    <a:lumMod val="75000"/>
                  </a:schemeClr>
                </a:solidFill>
              </a:rPr>
              <a:t>today’s money!</a:t>
            </a:r>
            <a:r>
              <a:rPr lang="en-GB" sz="2000" b="1" dirty="0"/>
              <a:t>  (Inflation makes today’s prices about 140x those in 1838)</a:t>
            </a:r>
          </a:p>
          <a:p>
            <a:r>
              <a:rPr lang="en-GB" sz="2000" b="1" dirty="0">
                <a:solidFill>
                  <a:schemeClr val="accent1"/>
                </a:solidFill>
              </a:rPr>
              <a:t>Spent</a:t>
            </a:r>
            <a:r>
              <a:rPr lang="en-GB" sz="2000" b="1" dirty="0">
                <a:solidFill>
                  <a:schemeClr val="accent6">
                    <a:lumMod val="75000"/>
                  </a:schemeClr>
                </a:solidFill>
              </a:rPr>
              <a:t> £140M </a:t>
            </a:r>
            <a:r>
              <a:rPr lang="en-GB" sz="2000" b="1" dirty="0"/>
              <a:t>on running the children’s homes in Ashley Down, Bristol</a:t>
            </a:r>
          </a:p>
          <a:p>
            <a:r>
              <a:rPr lang="en-GB" sz="2000" b="1" dirty="0">
                <a:solidFill>
                  <a:schemeClr val="accent6">
                    <a:lumMod val="75000"/>
                  </a:schemeClr>
                </a:solidFill>
              </a:rPr>
              <a:t>£16M </a:t>
            </a:r>
            <a:r>
              <a:rPr lang="en-GB" sz="2000" b="1" dirty="0"/>
              <a:t>on about 80 schools throughout the world</a:t>
            </a:r>
          </a:p>
          <a:p>
            <a:r>
              <a:rPr lang="en-GB" sz="2000" b="1" dirty="0">
                <a:solidFill>
                  <a:schemeClr val="accent6">
                    <a:lumMod val="75000"/>
                  </a:schemeClr>
                </a:solidFill>
              </a:rPr>
              <a:t>£12.5M </a:t>
            </a:r>
            <a:r>
              <a:rPr lang="en-GB" sz="2000" b="1" dirty="0"/>
              <a:t>on giving away bibles, new testaments, gospel tracts and books</a:t>
            </a:r>
          </a:p>
          <a:p>
            <a:r>
              <a:rPr lang="en-GB" sz="2000" b="1" dirty="0">
                <a:solidFill>
                  <a:schemeClr val="accent6">
                    <a:lumMod val="75000"/>
                  </a:schemeClr>
                </a:solidFill>
              </a:rPr>
              <a:t>£36M </a:t>
            </a:r>
            <a:r>
              <a:rPr lang="en-GB" sz="2000" b="1" dirty="0"/>
              <a:t>on supporting missionary work overseas (nearly 200 missionaries)</a:t>
            </a:r>
          </a:p>
          <a:p>
            <a:r>
              <a:rPr lang="en-GB" sz="2000" b="1" dirty="0"/>
              <a:t>Travelled all over the world preaching the gospel himself.  Saw thousands saved.</a:t>
            </a:r>
          </a:p>
          <a:p>
            <a:r>
              <a:rPr lang="en-GB" sz="2000" b="1" dirty="0"/>
              <a:t>Died March 10</a:t>
            </a:r>
            <a:r>
              <a:rPr lang="en-GB" sz="2000" b="1" baseline="30000" dirty="0"/>
              <a:t>th</a:t>
            </a:r>
            <a:r>
              <a:rPr lang="en-GB" sz="2000" b="1" dirty="0"/>
              <a:t> 1898, aged 93.  The City of Bristol attended his funeral!</a:t>
            </a:r>
            <a:endParaRPr lang="en-GB" dirty="0"/>
          </a:p>
        </p:txBody>
      </p:sp>
    </p:spTree>
    <p:extLst>
      <p:ext uri="{BB962C8B-B14F-4D97-AF65-F5344CB8AC3E}">
        <p14:creationId xmlns:p14="http://schemas.microsoft.com/office/powerpoint/2010/main" val="178746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A63B-47AB-56EA-8FBD-B6DFF18D4C8A}"/>
              </a:ext>
            </a:extLst>
          </p:cNvPr>
          <p:cNvSpPr>
            <a:spLocks noGrp="1"/>
          </p:cNvSpPr>
          <p:nvPr>
            <p:ph type="title"/>
          </p:nvPr>
        </p:nvSpPr>
        <p:spPr>
          <a:xfrm>
            <a:off x="2592925" y="162838"/>
            <a:ext cx="8911687" cy="663880"/>
          </a:xfrm>
        </p:spPr>
        <p:txBody>
          <a:bodyPr/>
          <a:lstStyle/>
          <a:p>
            <a:r>
              <a:rPr lang="en-GB" b="1" dirty="0"/>
              <a:t>The Challenge!</a:t>
            </a:r>
          </a:p>
        </p:txBody>
      </p:sp>
      <p:sp>
        <p:nvSpPr>
          <p:cNvPr id="3" name="Content Placeholder 2">
            <a:extLst>
              <a:ext uri="{FF2B5EF4-FFF2-40B4-BE49-F238E27FC236}">
                <a16:creationId xmlns:a16="http://schemas.microsoft.com/office/drawing/2014/main" id="{360BA5D2-A04C-D82B-3836-D81339EF48B2}"/>
              </a:ext>
            </a:extLst>
          </p:cNvPr>
          <p:cNvSpPr>
            <a:spLocks noGrp="1"/>
          </p:cNvSpPr>
          <p:nvPr>
            <p:ph idx="1"/>
          </p:nvPr>
        </p:nvSpPr>
        <p:spPr>
          <a:xfrm>
            <a:off x="2589212" y="951978"/>
            <a:ext cx="8915400" cy="5743184"/>
          </a:xfrm>
        </p:spPr>
        <p:txBody>
          <a:bodyPr>
            <a:noAutofit/>
          </a:bodyPr>
          <a:lstStyle/>
          <a:p>
            <a:r>
              <a:rPr lang="en-GB" sz="2100" b="1" dirty="0"/>
              <a:t>One of Müller’s colleagues told him that Anthony Norris Groves had worked as a dentist in Exeter but had given up his fifteen-hundred-pound-a-year practice and planned to go as a missionary to Persia with his wife and children. He had no salary but simply depended on God alone to supply his needs.</a:t>
            </a:r>
          </a:p>
          <a:p>
            <a:r>
              <a:rPr lang="en-GB" sz="2100" b="1" dirty="0"/>
              <a:t>This news delighted Müller so much that he made a note of it in his journal and studied Groves’ pamphlet on it.  It changed his priorities and his life too!  Müller embarked on his projects with the stated aim of demonstrating God’s reality, and of proving to those who cared to observe that God answers prayer.</a:t>
            </a:r>
          </a:p>
          <a:p>
            <a:r>
              <a:rPr lang="en-GB" sz="2100" b="1" dirty="0"/>
              <a:t>“Now, if I, a poor man, simply by prayer and faith, obtained without asking any individual, the means for establishing and carrying on an Orphan-House; there would be something which, with the Lord’s blessing, might be instrumental in strengthening the faith of the children of God, besides being a testimony to the consciences of the unconverted, of the reality of the things of God”.</a:t>
            </a:r>
          </a:p>
        </p:txBody>
      </p:sp>
    </p:spTree>
    <p:extLst>
      <p:ext uri="{BB962C8B-B14F-4D97-AF65-F5344CB8AC3E}">
        <p14:creationId xmlns:p14="http://schemas.microsoft.com/office/powerpoint/2010/main" val="3707079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B2B6C-751C-03DF-A4C3-C2D228ACFBCB}"/>
              </a:ext>
            </a:extLst>
          </p:cNvPr>
          <p:cNvSpPr>
            <a:spLocks noGrp="1"/>
          </p:cNvSpPr>
          <p:nvPr>
            <p:ph type="title"/>
          </p:nvPr>
        </p:nvSpPr>
        <p:spPr>
          <a:xfrm>
            <a:off x="2589212" y="148121"/>
            <a:ext cx="8911687" cy="716175"/>
          </a:xfrm>
        </p:spPr>
        <p:txBody>
          <a:bodyPr/>
          <a:lstStyle/>
          <a:p>
            <a:r>
              <a:rPr lang="en-GB" b="1" dirty="0"/>
              <a:t>An Example of God’s Provision</a:t>
            </a:r>
          </a:p>
        </p:txBody>
      </p:sp>
      <p:sp>
        <p:nvSpPr>
          <p:cNvPr id="3" name="Content Placeholder 2">
            <a:extLst>
              <a:ext uri="{FF2B5EF4-FFF2-40B4-BE49-F238E27FC236}">
                <a16:creationId xmlns:a16="http://schemas.microsoft.com/office/drawing/2014/main" id="{AC0F7572-C1E7-E009-DE47-D8C1B578F22B}"/>
              </a:ext>
            </a:extLst>
          </p:cNvPr>
          <p:cNvSpPr>
            <a:spLocks noGrp="1"/>
          </p:cNvSpPr>
          <p:nvPr>
            <p:ph idx="1"/>
          </p:nvPr>
        </p:nvSpPr>
        <p:spPr>
          <a:xfrm>
            <a:off x="2589212" y="964504"/>
            <a:ext cx="8915400" cy="5549030"/>
          </a:xfrm>
        </p:spPr>
        <p:txBody>
          <a:bodyPr>
            <a:normAutofit fontScale="92500"/>
          </a:bodyPr>
          <a:lstStyle/>
          <a:p>
            <a:r>
              <a:rPr lang="en-GB" sz="2000" b="1" dirty="0"/>
              <a:t>Early one morning Abigail was playing in the garden on Ashley Down when Müller came out and took her by the hand. ‘Come and see what our Father will do.’ He led her into the long dining room with the plates, cups and bowls all laid on the table. There was nothing but the empty dishes on the tables. The children were standing waiting for breakfast. ‘Children, you know that we must be in time for school,’ said Müller. </a:t>
            </a:r>
          </a:p>
          <a:p>
            <a:r>
              <a:rPr lang="en-GB" sz="2000" b="1" dirty="0"/>
              <a:t>Lifting his hand he prayed, ‘Dear Father, we thank Thee for what Thou art going to give us to eat. Then they all heard a knock at the door. The baker stood there. ‘Mr Müller, I couldn’t sleep last night. Somehow I felt you didn’t have bread for breakfast, and the Lord wanted me to send you some. So I got up at two o’clock and baked some fresh bread, and have brought it.’ Müller thanked the baker and praised God for His care. ‘Children,’ he said, ‘we not only have bread, but fresh bread.’ Almost immediately they heard a second knock on the door. This time it was the milkman. ‘Mr Müller, my milk cart has broken down outside the orphanage. I would like to give the children the cans of fresh milk so that I can empty the waggon and repair it.’ Müller thanked the milkman and the children enjoyed their breakfast.</a:t>
            </a:r>
          </a:p>
          <a:p>
            <a:endParaRPr lang="en-GB" b="1" dirty="0"/>
          </a:p>
        </p:txBody>
      </p:sp>
    </p:spTree>
    <p:extLst>
      <p:ext uri="{BB962C8B-B14F-4D97-AF65-F5344CB8AC3E}">
        <p14:creationId xmlns:p14="http://schemas.microsoft.com/office/powerpoint/2010/main" val="1042468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86115-D825-0FF0-3E95-0E0F1F5EF42B}"/>
              </a:ext>
            </a:extLst>
          </p:cNvPr>
          <p:cNvSpPr>
            <a:spLocks noGrp="1"/>
          </p:cNvSpPr>
          <p:nvPr>
            <p:ph type="title"/>
          </p:nvPr>
        </p:nvSpPr>
        <p:spPr>
          <a:xfrm>
            <a:off x="2592925" y="198225"/>
            <a:ext cx="8911687" cy="748553"/>
          </a:xfrm>
        </p:spPr>
        <p:txBody>
          <a:bodyPr/>
          <a:lstStyle/>
          <a:p>
            <a:r>
              <a:rPr lang="en-GB" b="1" dirty="0"/>
              <a:t>How To Build Up Your Faith</a:t>
            </a:r>
          </a:p>
        </p:txBody>
      </p:sp>
      <p:sp>
        <p:nvSpPr>
          <p:cNvPr id="3" name="Content Placeholder 2">
            <a:extLst>
              <a:ext uri="{FF2B5EF4-FFF2-40B4-BE49-F238E27FC236}">
                <a16:creationId xmlns:a16="http://schemas.microsoft.com/office/drawing/2014/main" id="{F37B5106-0075-6529-D03F-ED725A7C310D}"/>
              </a:ext>
            </a:extLst>
          </p:cNvPr>
          <p:cNvSpPr>
            <a:spLocks noGrp="1"/>
          </p:cNvSpPr>
          <p:nvPr>
            <p:ph idx="1"/>
          </p:nvPr>
        </p:nvSpPr>
        <p:spPr>
          <a:xfrm>
            <a:off x="2589212" y="946777"/>
            <a:ext cx="8915400" cy="5712997"/>
          </a:xfrm>
        </p:spPr>
        <p:txBody>
          <a:bodyPr>
            <a:noAutofit/>
          </a:bodyPr>
          <a:lstStyle/>
          <a:p>
            <a:pPr marL="0" indent="0">
              <a:buNone/>
            </a:pPr>
            <a:r>
              <a:rPr lang="en-GB" sz="2200" b="1" dirty="0"/>
              <a:t>‘My faith,’ he said, ‘is the same faith which is found in every believer. Try it for yourself and you will see the help of God, if you trust in Him.’ ‘But what can we do to have our faith strengthened?’ people used to ask him. </a:t>
            </a:r>
            <a:r>
              <a:rPr lang="en-GB" sz="2200" b="1" dirty="0">
                <a:solidFill>
                  <a:schemeClr val="accent5">
                    <a:lumMod val="75000"/>
                  </a:schemeClr>
                </a:solidFill>
              </a:rPr>
              <a:t>‘First, read the Bible carefully and thoughtfully. Then you will learn more and more about God’s character – how kind, loving, merciful, wise and faithful He is. Then when difficulties come, you will be able to rest on God’s ability and willingness to help you.</a:t>
            </a:r>
            <a:r>
              <a:rPr lang="en-GB" sz="2200" b="1" dirty="0"/>
              <a:t> </a:t>
            </a:r>
            <a:r>
              <a:rPr lang="en-GB" sz="2200" b="1" dirty="0">
                <a:solidFill>
                  <a:schemeClr val="accent6">
                    <a:lumMod val="75000"/>
                  </a:schemeClr>
                </a:solidFill>
              </a:rPr>
              <a:t>‘Second, try to keep your conscience clear. Don’t make a habit of doing things which are displeasing to God. Otherwise when your faith is tested, you will have no confidence in God because of your guilty conscience.</a:t>
            </a:r>
            <a:r>
              <a:rPr lang="en-GB" sz="2200" b="1" dirty="0"/>
              <a:t> </a:t>
            </a:r>
            <a:r>
              <a:rPr lang="en-GB" sz="2200" b="1" dirty="0">
                <a:solidFill>
                  <a:schemeClr val="accent5">
                    <a:lumMod val="75000"/>
                  </a:schemeClr>
                </a:solidFill>
              </a:rPr>
              <a:t>‘Third, don’t try to avoid situations where your faith may be tested. Naturally we don’t like trusting in God alone but it is when we do this that our faith is strengthened. </a:t>
            </a:r>
            <a:r>
              <a:rPr lang="en-GB" sz="2200" b="1" dirty="0">
                <a:solidFill>
                  <a:schemeClr val="accent6">
                    <a:lumMod val="75000"/>
                  </a:schemeClr>
                </a:solidFill>
              </a:rPr>
              <a:t>‘Finally, remember that God won’t test you more than you are able to bear. Be patient, and He will prove to you how willing He is to help and deliver, the moment it is good for you.’</a:t>
            </a:r>
          </a:p>
        </p:txBody>
      </p:sp>
    </p:spTree>
    <p:extLst>
      <p:ext uri="{BB962C8B-B14F-4D97-AF65-F5344CB8AC3E}">
        <p14:creationId xmlns:p14="http://schemas.microsoft.com/office/powerpoint/2010/main" val="1825317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33B80B-F4F7-F79A-BEF9-49A2D23BA4D3}"/>
              </a:ext>
            </a:extLst>
          </p:cNvPr>
          <p:cNvSpPr>
            <a:spLocks noGrp="1"/>
          </p:cNvSpPr>
          <p:nvPr>
            <p:ph type="title"/>
          </p:nvPr>
        </p:nvSpPr>
        <p:spPr>
          <a:xfrm>
            <a:off x="2592925" y="87682"/>
            <a:ext cx="8911687" cy="701458"/>
          </a:xfrm>
        </p:spPr>
        <p:txBody>
          <a:bodyPr/>
          <a:lstStyle/>
          <a:p>
            <a:r>
              <a:rPr lang="en-GB" b="1" dirty="0"/>
              <a:t>“Simply by Prayer” - 1</a:t>
            </a:r>
          </a:p>
        </p:txBody>
      </p:sp>
      <p:sp>
        <p:nvSpPr>
          <p:cNvPr id="3" name="Content Placeholder 2">
            <a:extLst>
              <a:ext uri="{FF2B5EF4-FFF2-40B4-BE49-F238E27FC236}">
                <a16:creationId xmlns:a16="http://schemas.microsoft.com/office/drawing/2014/main" id="{52A779FC-6BC4-6F7F-82FB-E5F101531F8E}"/>
              </a:ext>
            </a:extLst>
          </p:cNvPr>
          <p:cNvSpPr>
            <a:spLocks noGrp="1"/>
          </p:cNvSpPr>
          <p:nvPr>
            <p:ph idx="1"/>
          </p:nvPr>
        </p:nvSpPr>
        <p:spPr>
          <a:xfrm>
            <a:off x="2589212" y="876822"/>
            <a:ext cx="8915400" cy="5893495"/>
          </a:xfrm>
        </p:spPr>
        <p:txBody>
          <a:bodyPr>
            <a:normAutofit fontScale="85000" lnSpcReduction="10000"/>
          </a:bodyPr>
          <a:lstStyle/>
          <a:p>
            <a:r>
              <a:rPr lang="en-GB" sz="2400" b="1" dirty="0"/>
              <a:t>‘Ask, and it will be given you; seek and you will find; knock and the door will be opened to you. For everyone who asks receives; he who seeks finds; and to him who knocks, the door will be opened.’ This was the simple promise from Matthew 7:7-8 with which Müller began a sermon on prayer in 1880.</a:t>
            </a:r>
          </a:p>
          <a:p>
            <a:r>
              <a:rPr lang="en-GB" sz="2400" b="1" dirty="0"/>
              <a:t>First, he said, our requests must be according to God’s will.</a:t>
            </a:r>
          </a:p>
          <a:p>
            <a:r>
              <a:rPr lang="en-GB" sz="2400" b="1" dirty="0"/>
              <a:t>Second, we mustn’t ask on account of our own goodness or merit, but ‘in the name of the Lord Jesus Christ’ – John 14:13-14.   But remember Psalm 66:18 ‘If I had cherished sin in my heart, the Lord would not have listened.’</a:t>
            </a:r>
          </a:p>
          <a:p>
            <a:r>
              <a:rPr lang="en-GB" sz="2400" b="1" dirty="0"/>
              <a:t>The third condition was that we must exercise faith in the power and willingness of God to answer our prayers. ‘This is deeply important,’ Müller said. ‘In Mark 11:24 we read, “Whatever you ask for in prayer, believe that you have received it, and it will be yours”.</a:t>
            </a:r>
          </a:p>
          <a:p>
            <a:r>
              <a:rPr lang="en-GB" sz="2400" b="1" dirty="0"/>
              <a:t>The fourth condition was that ‘we have to continue patiently waiting on God till the blessing we seek is granted. For observe, nothing is said in the text as to the time in which, or the circumstances under which, the prayer is to be answered.  [See next slide…]</a:t>
            </a:r>
          </a:p>
          <a:p>
            <a:pPr marL="0" indent="0">
              <a:buNone/>
            </a:pPr>
            <a:endParaRPr lang="en-GB" dirty="0"/>
          </a:p>
        </p:txBody>
      </p:sp>
    </p:spTree>
    <p:extLst>
      <p:ext uri="{BB962C8B-B14F-4D97-AF65-F5344CB8AC3E}">
        <p14:creationId xmlns:p14="http://schemas.microsoft.com/office/powerpoint/2010/main" val="321581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D598CB-B68E-7BC2-0D1A-CD400DBF24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A451C3-0A03-DDAD-911C-37F1B62263C3}"/>
              </a:ext>
            </a:extLst>
          </p:cNvPr>
          <p:cNvSpPr>
            <a:spLocks noGrp="1"/>
          </p:cNvSpPr>
          <p:nvPr>
            <p:ph type="title"/>
          </p:nvPr>
        </p:nvSpPr>
        <p:spPr>
          <a:xfrm>
            <a:off x="2592925" y="87682"/>
            <a:ext cx="8911687" cy="701458"/>
          </a:xfrm>
        </p:spPr>
        <p:txBody>
          <a:bodyPr/>
          <a:lstStyle/>
          <a:p>
            <a:r>
              <a:rPr lang="en-GB" b="1" dirty="0"/>
              <a:t>“Simply by Prayer” - 2</a:t>
            </a:r>
          </a:p>
        </p:txBody>
      </p:sp>
      <p:sp>
        <p:nvSpPr>
          <p:cNvPr id="3" name="Content Placeholder 2">
            <a:extLst>
              <a:ext uri="{FF2B5EF4-FFF2-40B4-BE49-F238E27FC236}">
                <a16:creationId xmlns:a16="http://schemas.microsoft.com/office/drawing/2014/main" id="{5BDEA2E6-F458-D447-43BE-DCCC5C72360F}"/>
              </a:ext>
            </a:extLst>
          </p:cNvPr>
          <p:cNvSpPr>
            <a:spLocks noGrp="1"/>
          </p:cNvSpPr>
          <p:nvPr>
            <p:ph idx="1"/>
          </p:nvPr>
        </p:nvSpPr>
        <p:spPr>
          <a:xfrm>
            <a:off x="2589212" y="876822"/>
            <a:ext cx="8915400" cy="5893495"/>
          </a:xfrm>
        </p:spPr>
        <p:txBody>
          <a:bodyPr>
            <a:normAutofit fontScale="92500" lnSpcReduction="10000"/>
          </a:bodyPr>
          <a:lstStyle/>
          <a:p>
            <a:r>
              <a:rPr lang="en-GB" sz="2400" b="1" dirty="0"/>
              <a:t>“In November 1844, I began to pray for the conversion of five individuals. I prayed every day without one single intermission, whether sick or in health, on the land or on the sea, and whatever the pressure of my engagements might be. </a:t>
            </a:r>
            <a:r>
              <a:rPr lang="en-GB" sz="2400" b="1" dirty="0">
                <a:solidFill>
                  <a:schemeClr val="accent6">
                    <a:lumMod val="75000"/>
                  </a:schemeClr>
                </a:solidFill>
              </a:rPr>
              <a:t>Eighteen months </a:t>
            </a:r>
            <a:r>
              <a:rPr lang="en-GB" sz="2400" b="1" dirty="0"/>
              <a:t>elapsed before the first of the five was converted. I thanked God, and prayed on for the others. </a:t>
            </a:r>
            <a:r>
              <a:rPr lang="en-GB" sz="2400" b="1" dirty="0">
                <a:solidFill>
                  <a:schemeClr val="accent6">
                    <a:lumMod val="75000"/>
                  </a:schemeClr>
                </a:solidFill>
              </a:rPr>
              <a:t>Five years</a:t>
            </a:r>
            <a:r>
              <a:rPr lang="en-GB" sz="2400" b="1" dirty="0"/>
              <a:t> elapsed, and then the second was converted. I thanked God, and prayed on for the other three. Day by day I continued to pray for them, </a:t>
            </a:r>
            <a:r>
              <a:rPr lang="en-GB" sz="2400" b="1" dirty="0">
                <a:solidFill>
                  <a:schemeClr val="accent6">
                    <a:lumMod val="75000"/>
                  </a:schemeClr>
                </a:solidFill>
              </a:rPr>
              <a:t>and six years more </a:t>
            </a:r>
            <a:r>
              <a:rPr lang="en-GB" sz="2400" b="1" dirty="0"/>
              <a:t>passed before the third was converted. I thanked God for the three, and went on praying for the other two. These two remain </a:t>
            </a:r>
            <a:r>
              <a:rPr lang="en-GB" sz="2400" b="1" dirty="0">
                <a:solidFill>
                  <a:schemeClr val="accent6">
                    <a:lumMod val="75000"/>
                  </a:schemeClr>
                </a:solidFill>
              </a:rPr>
              <a:t>unconverted</a:t>
            </a:r>
            <a:r>
              <a:rPr lang="en-GB" sz="2400" b="1" dirty="0"/>
              <a:t>… for next November it will be </a:t>
            </a:r>
            <a:r>
              <a:rPr lang="en-GB" sz="2400" b="1" dirty="0">
                <a:solidFill>
                  <a:schemeClr val="accent6">
                    <a:lumMod val="75000"/>
                  </a:schemeClr>
                </a:solidFill>
              </a:rPr>
              <a:t>thirty-six years </a:t>
            </a:r>
            <a:r>
              <a:rPr lang="en-GB" sz="2400" b="1" dirty="0"/>
              <a:t>since I began to pray for their conversion.  But I hope in God, I pray on and look yet for the answer”.</a:t>
            </a:r>
          </a:p>
          <a:p>
            <a:endParaRPr lang="en-GB" sz="2400" b="1" dirty="0"/>
          </a:p>
          <a:p>
            <a:r>
              <a:rPr lang="en-GB" sz="2400" b="1" dirty="0"/>
              <a:t>Of the two individuals still unconverted at the time of this sermon, one became a Christian </a:t>
            </a:r>
            <a:r>
              <a:rPr lang="en-GB" sz="2400" b="1" dirty="0">
                <a:solidFill>
                  <a:schemeClr val="accent6">
                    <a:lumMod val="75000"/>
                  </a:schemeClr>
                </a:solidFill>
              </a:rPr>
              <a:t>before Müller’s death </a:t>
            </a:r>
            <a:r>
              <a:rPr lang="en-GB" sz="2400" b="1" dirty="0"/>
              <a:t>in 1898, and the other </a:t>
            </a:r>
            <a:r>
              <a:rPr lang="en-GB" sz="2400" b="1" dirty="0">
                <a:solidFill>
                  <a:schemeClr val="accent6">
                    <a:lumMod val="75000"/>
                  </a:schemeClr>
                </a:solidFill>
              </a:rPr>
              <a:t>a few years later.</a:t>
            </a:r>
          </a:p>
        </p:txBody>
      </p:sp>
    </p:spTree>
    <p:extLst>
      <p:ext uri="{BB962C8B-B14F-4D97-AF65-F5344CB8AC3E}">
        <p14:creationId xmlns:p14="http://schemas.microsoft.com/office/powerpoint/2010/main" val="4005702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6E81AD-AEE3-22BA-4776-D6E60D490B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03608A-D650-D2CE-5308-F32D1786ECDA}"/>
              </a:ext>
            </a:extLst>
          </p:cNvPr>
          <p:cNvSpPr>
            <a:spLocks noGrp="1"/>
          </p:cNvSpPr>
          <p:nvPr>
            <p:ph type="title"/>
          </p:nvPr>
        </p:nvSpPr>
        <p:spPr>
          <a:xfrm>
            <a:off x="2592925" y="87682"/>
            <a:ext cx="8911687" cy="701458"/>
          </a:xfrm>
        </p:spPr>
        <p:txBody>
          <a:bodyPr/>
          <a:lstStyle/>
          <a:p>
            <a:r>
              <a:rPr lang="en-GB" b="1" dirty="0"/>
              <a:t>“Simply by Prayer” - 3</a:t>
            </a:r>
          </a:p>
        </p:txBody>
      </p:sp>
      <p:sp>
        <p:nvSpPr>
          <p:cNvPr id="3" name="Content Placeholder 2">
            <a:extLst>
              <a:ext uri="{FF2B5EF4-FFF2-40B4-BE49-F238E27FC236}">
                <a16:creationId xmlns:a16="http://schemas.microsoft.com/office/drawing/2014/main" id="{1F8E10CA-AC60-FE10-F6AD-EF3860170388}"/>
              </a:ext>
            </a:extLst>
          </p:cNvPr>
          <p:cNvSpPr>
            <a:spLocks noGrp="1"/>
          </p:cNvSpPr>
          <p:nvPr>
            <p:ph idx="1"/>
          </p:nvPr>
        </p:nvSpPr>
        <p:spPr>
          <a:xfrm>
            <a:off x="2589212" y="876822"/>
            <a:ext cx="8915400" cy="5893495"/>
          </a:xfrm>
        </p:spPr>
        <p:txBody>
          <a:bodyPr>
            <a:normAutofit lnSpcReduction="10000"/>
          </a:bodyPr>
          <a:lstStyle/>
          <a:p>
            <a:pPr marL="0" indent="0">
              <a:buNone/>
            </a:pPr>
            <a:r>
              <a:rPr lang="en-GB" sz="2400" b="1" dirty="0"/>
              <a:t>‘How much time do you spend on your knees?’, he was asked.  ‘More or less every day,’ Müller replied. ‘But I live in the spirit of prayer. I pray as I walk about, when I lie down and when I rise up.  And the answers are always coming.  Thousands and tens of thousands of times have my prayers been answered.  When once I am persuaded that a thing is right and for the glory of God, I go on praying for it until the answer comes.  “George Müller never gives up!”’  Müller got up from his seat and walked around to the side of a table. ‘Thousands of souls have been saved in answer to the prayers of George Müller.  He will meet thousands, yea, tens of thousands in Heaven!’  There was a pause.  ‘The great point is,’ Müller continued, ‘never to give up until the answer comes…  The great fault of the children of God is, they do not continue in prayer; they do not go on praying; they do not persevere. If they desire anything for God’s glory, they should pray until they get it.</a:t>
            </a:r>
          </a:p>
        </p:txBody>
      </p:sp>
    </p:spTree>
    <p:extLst>
      <p:ext uri="{BB962C8B-B14F-4D97-AF65-F5344CB8AC3E}">
        <p14:creationId xmlns:p14="http://schemas.microsoft.com/office/powerpoint/2010/main" val="4118199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D88FB3-F44C-F26A-CBD0-D4672DB47E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196C37-83AF-7A7D-E96B-6743E395A7AF}"/>
              </a:ext>
            </a:extLst>
          </p:cNvPr>
          <p:cNvSpPr>
            <a:spLocks noGrp="1"/>
          </p:cNvSpPr>
          <p:nvPr>
            <p:ph type="title"/>
          </p:nvPr>
        </p:nvSpPr>
        <p:spPr>
          <a:xfrm>
            <a:off x="2592925" y="87682"/>
            <a:ext cx="8911687" cy="701458"/>
          </a:xfrm>
        </p:spPr>
        <p:txBody>
          <a:bodyPr/>
          <a:lstStyle/>
          <a:p>
            <a:r>
              <a:rPr lang="en-GB" b="1" dirty="0"/>
              <a:t>George Muller’s Great Secret</a:t>
            </a:r>
          </a:p>
        </p:txBody>
      </p:sp>
      <p:sp>
        <p:nvSpPr>
          <p:cNvPr id="3" name="Content Placeholder 2">
            <a:extLst>
              <a:ext uri="{FF2B5EF4-FFF2-40B4-BE49-F238E27FC236}">
                <a16:creationId xmlns:a16="http://schemas.microsoft.com/office/drawing/2014/main" id="{8D2229B7-FBFC-C4DA-B024-EA5FE9BBF709}"/>
              </a:ext>
            </a:extLst>
          </p:cNvPr>
          <p:cNvSpPr>
            <a:spLocks noGrp="1"/>
          </p:cNvSpPr>
          <p:nvPr>
            <p:ph idx="1"/>
          </p:nvPr>
        </p:nvSpPr>
        <p:spPr>
          <a:xfrm>
            <a:off x="2589212" y="876822"/>
            <a:ext cx="8915400" cy="5893495"/>
          </a:xfrm>
        </p:spPr>
        <p:txBody>
          <a:bodyPr>
            <a:normAutofit/>
          </a:bodyPr>
          <a:lstStyle/>
          <a:p>
            <a:r>
              <a:rPr lang="en-GB" sz="2400" b="1" dirty="0"/>
              <a:t>In the spring of 1841, he changed the way that he began his morning devotions each day...</a:t>
            </a:r>
          </a:p>
          <a:p>
            <a:r>
              <a:rPr lang="en-GB" sz="2400" b="1" dirty="0"/>
              <a:t>He began the practice of Biblical Meditation.  </a:t>
            </a:r>
            <a:r>
              <a:rPr lang="en-GB" sz="2400" b="1" i="1" dirty="0"/>
              <a:t>‘Digesting’</a:t>
            </a:r>
          </a:p>
          <a:p>
            <a:r>
              <a:rPr lang="en-GB" sz="2400" b="1" dirty="0"/>
              <a:t>Joshua 1:8 NIV.  </a:t>
            </a:r>
            <a:r>
              <a:rPr lang="en-GB" sz="2400" b="1" i="1" dirty="0"/>
              <a:t>Keep this Book of the Law always on your lips; </a:t>
            </a:r>
            <a:r>
              <a:rPr lang="en-GB" sz="2400" b="1" i="1" dirty="0">
                <a:solidFill>
                  <a:schemeClr val="accent6">
                    <a:lumMod val="75000"/>
                  </a:schemeClr>
                </a:solidFill>
              </a:rPr>
              <a:t>meditate on it day and night</a:t>
            </a:r>
            <a:r>
              <a:rPr lang="en-GB" sz="2400" b="1" i="1" dirty="0"/>
              <a:t>, so that you may be careful to do everything written in it. Then you will be prosperous and successful.</a:t>
            </a:r>
          </a:p>
          <a:p>
            <a:r>
              <a:rPr lang="en-GB" sz="2400" b="1" dirty="0"/>
              <a:t>Psalm 1:2-3 NIV.  </a:t>
            </a:r>
            <a:r>
              <a:rPr lang="en-GB" sz="2400" b="1" i="1" dirty="0"/>
              <a:t>…but whose delight is in the law of the LORD, and who </a:t>
            </a:r>
            <a:r>
              <a:rPr lang="en-GB" sz="2400" b="1" i="1" dirty="0">
                <a:solidFill>
                  <a:schemeClr val="accent6">
                    <a:lumMod val="75000"/>
                  </a:schemeClr>
                </a:solidFill>
              </a:rPr>
              <a:t>meditates on his law day and night</a:t>
            </a:r>
            <a:r>
              <a:rPr lang="en-GB" sz="2400" b="1" i="1" dirty="0"/>
              <a:t>.  That person is like a tree planted by streams of water, which yields its fruit in season and whose leaf does not wither- whatever they do prospers.</a:t>
            </a:r>
          </a:p>
          <a:p>
            <a:r>
              <a:rPr lang="en-GB" sz="2400" b="1" dirty="0"/>
              <a:t>Resulted in deep friendship and understanding of God</a:t>
            </a:r>
          </a:p>
          <a:p>
            <a:r>
              <a:rPr lang="en-GB" sz="2400" b="1" dirty="0"/>
              <a:t>Muller also read fully through the bible each year</a:t>
            </a:r>
          </a:p>
        </p:txBody>
      </p:sp>
    </p:spTree>
    <p:extLst>
      <p:ext uri="{BB962C8B-B14F-4D97-AF65-F5344CB8AC3E}">
        <p14:creationId xmlns:p14="http://schemas.microsoft.com/office/powerpoint/2010/main" val="4014873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Wisp</Template>
  <TotalTime>466</TotalTime>
  <Words>4090</Words>
  <Application>Microsoft Office PowerPoint</Application>
  <PresentationFormat>Widescreen</PresentationFormat>
  <Paragraphs>138</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Aptos</vt:lpstr>
      <vt:lpstr>Arial</vt:lpstr>
      <vt:lpstr>Century Gothic</vt:lpstr>
      <vt:lpstr>Wingdings 3</vt:lpstr>
      <vt:lpstr>Wisp</vt:lpstr>
      <vt:lpstr>My Spiritual Hero and Me   by Andy Acreman  “George Muller”</vt:lpstr>
      <vt:lpstr>George Muller’s C.V. Highlights</vt:lpstr>
      <vt:lpstr>The Challenge!</vt:lpstr>
      <vt:lpstr>An Example of God’s Provision</vt:lpstr>
      <vt:lpstr>How To Build Up Your Faith</vt:lpstr>
      <vt:lpstr>“Simply by Prayer” - 1</vt:lpstr>
      <vt:lpstr>“Simply by Prayer” - 2</vt:lpstr>
      <vt:lpstr>“Simply by Prayer” - 3</vt:lpstr>
      <vt:lpstr>George Muller’s Great Secret</vt:lpstr>
      <vt:lpstr>George Muller’s Funeral…</vt:lpstr>
      <vt:lpstr>Final Words…</vt:lpstr>
      <vt:lpstr>Final Words…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Andy Acreman</dc:creator>
  <cp:lastModifiedBy>Andy Acreman</cp:lastModifiedBy>
  <cp:revision>2</cp:revision>
  <dcterms:created xsi:type="dcterms:W3CDTF">2025-06-17T13:01:09Z</dcterms:created>
  <dcterms:modified xsi:type="dcterms:W3CDTF">2025-06-19T14:23:48Z</dcterms:modified>
</cp:coreProperties>
</file>